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bin" ContentType="application/vnd.openxmlformats-officedocument.oleObject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403" r:id="rId2"/>
    <p:sldId id="407" r:id="rId3"/>
    <p:sldId id="408" r:id="rId4"/>
    <p:sldId id="409" r:id="rId5"/>
    <p:sldId id="410" r:id="rId6"/>
    <p:sldId id="411" r:id="rId7"/>
    <p:sldId id="412" r:id="rId8"/>
    <p:sldId id="413" r:id="rId9"/>
    <p:sldId id="414" r:id="rId10"/>
    <p:sldId id="415" r:id="rId11"/>
    <p:sldId id="416" r:id="rId12"/>
    <p:sldId id="417" r:id="rId13"/>
    <p:sldId id="418" r:id="rId14"/>
    <p:sldId id="419" r:id="rId15"/>
    <p:sldId id="420" r:id="rId16"/>
    <p:sldId id="421" r:id="rId17"/>
    <p:sldId id="422" r:id="rId18"/>
    <p:sldId id="423" r:id="rId19"/>
    <p:sldId id="424" r:id="rId20"/>
    <p:sldId id="425" r:id="rId21"/>
    <p:sldId id="426" r:id="rId22"/>
    <p:sldId id="427" r:id="rId23"/>
    <p:sldId id="428" r:id="rId24"/>
    <p:sldId id="429" r:id="rId25"/>
    <p:sldId id="430" r:id="rId26"/>
    <p:sldId id="431" r:id="rId27"/>
    <p:sldId id="432" r:id="rId28"/>
    <p:sldId id="433" r:id="rId2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80">
          <p15:clr>
            <a:srgbClr val="A4A3A4"/>
          </p15:clr>
        </p15:guide>
        <p15:guide id="2" pos="94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912" autoAdjust="0"/>
    <p:restoredTop sz="93012" autoAdjust="0"/>
  </p:normalViewPr>
  <p:slideViewPr>
    <p:cSldViewPr snapToGrid="0" snapToObjects="1" showGuides="1">
      <p:cViewPr varScale="1">
        <p:scale>
          <a:sx n="103" d="100"/>
          <a:sy n="103" d="100"/>
        </p:scale>
        <p:origin x="1024" y="176"/>
      </p:cViewPr>
      <p:guideLst>
        <p:guide orient="horz" pos="4280"/>
        <p:guide pos="946"/>
      </p:guideLst>
    </p:cSldViewPr>
  </p:slideViewPr>
  <p:outlineViewPr>
    <p:cViewPr>
      <p:scale>
        <a:sx n="33" d="100"/>
        <a:sy n="33" d="100"/>
      </p:scale>
      <p:origin x="0" y="2992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5.emf"/><Relationship Id="rId5" Type="http://schemas.openxmlformats.org/officeDocument/2006/relationships/image" Target="../media/image6.emf"/><Relationship Id="rId1" Type="http://schemas.openxmlformats.org/officeDocument/2006/relationships/image" Target="../media/image2.emf"/><Relationship Id="rId2" Type="http://schemas.openxmlformats.org/officeDocument/2006/relationships/image" Target="../media/image3.emf"/></Relationships>
</file>

<file path=ppt/drawings/_rels/vmlDrawing10.v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4" Type="http://schemas.openxmlformats.org/officeDocument/2006/relationships/image" Target="../media/image67.emf"/><Relationship Id="rId5" Type="http://schemas.openxmlformats.org/officeDocument/2006/relationships/image" Target="../media/image68.emf"/><Relationship Id="rId6" Type="http://schemas.openxmlformats.org/officeDocument/2006/relationships/image" Target="../media/image69.emf"/><Relationship Id="rId7" Type="http://schemas.openxmlformats.org/officeDocument/2006/relationships/image" Target="../media/image70.emf"/><Relationship Id="rId8" Type="http://schemas.openxmlformats.org/officeDocument/2006/relationships/image" Target="../media/image71.emf"/><Relationship Id="rId9" Type="http://schemas.openxmlformats.org/officeDocument/2006/relationships/image" Target="../media/image72.emf"/><Relationship Id="rId1" Type="http://schemas.openxmlformats.org/officeDocument/2006/relationships/image" Target="../media/image56.emf"/><Relationship Id="rId2" Type="http://schemas.openxmlformats.org/officeDocument/2006/relationships/image" Target="../media/image65.emf"/></Relationships>
</file>

<file path=ppt/drawings/_rels/vmlDrawing11.vml.rels><?xml version="1.0" encoding="UTF-8" standalone="yes"?>
<Relationships xmlns="http://schemas.openxmlformats.org/package/2006/relationships"><Relationship Id="rId11" Type="http://schemas.openxmlformats.org/officeDocument/2006/relationships/image" Target="../media/image82.emf"/><Relationship Id="rId12" Type="http://schemas.openxmlformats.org/officeDocument/2006/relationships/image" Target="../media/image83.emf"/><Relationship Id="rId1" Type="http://schemas.openxmlformats.org/officeDocument/2006/relationships/image" Target="../media/image57.emf"/><Relationship Id="rId2" Type="http://schemas.openxmlformats.org/officeDocument/2006/relationships/image" Target="../media/image73.emf"/><Relationship Id="rId3" Type="http://schemas.openxmlformats.org/officeDocument/2006/relationships/image" Target="../media/image74.emf"/><Relationship Id="rId4" Type="http://schemas.openxmlformats.org/officeDocument/2006/relationships/image" Target="../media/image75.emf"/><Relationship Id="rId5" Type="http://schemas.openxmlformats.org/officeDocument/2006/relationships/image" Target="../media/image76.emf"/><Relationship Id="rId6" Type="http://schemas.openxmlformats.org/officeDocument/2006/relationships/image" Target="../media/image77.emf"/><Relationship Id="rId7" Type="http://schemas.openxmlformats.org/officeDocument/2006/relationships/image" Target="../media/image78.emf"/><Relationship Id="rId8" Type="http://schemas.openxmlformats.org/officeDocument/2006/relationships/image" Target="../media/image79.emf"/><Relationship Id="rId9" Type="http://schemas.openxmlformats.org/officeDocument/2006/relationships/image" Target="../media/image80.emf"/><Relationship Id="rId10" Type="http://schemas.openxmlformats.org/officeDocument/2006/relationships/image" Target="../media/image81.emf"/></Relationships>
</file>

<file path=ppt/drawings/_rels/vmlDrawing12.vml.rels><?xml version="1.0" encoding="UTF-8" standalone="yes"?>
<Relationships xmlns="http://schemas.openxmlformats.org/package/2006/relationships"><Relationship Id="rId3" Type="http://schemas.openxmlformats.org/officeDocument/2006/relationships/image" Target="../media/image87.emf"/><Relationship Id="rId4" Type="http://schemas.openxmlformats.org/officeDocument/2006/relationships/image" Target="../media/image88.emf"/><Relationship Id="rId5" Type="http://schemas.openxmlformats.org/officeDocument/2006/relationships/image" Target="../media/image89.emf"/><Relationship Id="rId6" Type="http://schemas.openxmlformats.org/officeDocument/2006/relationships/image" Target="../media/image90.emf"/><Relationship Id="rId7" Type="http://schemas.openxmlformats.org/officeDocument/2006/relationships/image" Target="../media/image91.emf"/><Relationship Id="rId1" Type="http://schemas.openxmlformats.org/officeDocument/2006/relationships/image" Target="../media/image85.emf"/><Relationship Id="rId2" Type="http://schemas.openxmlformats.org/officeDocument/2006/relationships/image" Target="../media/image86.emf"/></Relationships>
</file>

<file path=ppt/drawings/_rels/vmlDrawing13.vml.rels><?xml version="1.0" encoding="UTF-8" standalone="yes"?>
<Relationships xmlns="http://schemas.openxmlformats.org/package/2006/relationships"><Relationship Id="rId3" Type="http://schemas.openxmlformats.org/officeDocument/2006/relationships/image" Target="../media/image94.emf"/><Relationship Id="rId4" Type="http://schemas.openxmlformats.org/officeDocument/2006/relationships/image" Target="../media/image95.emf"/><Relationship Id="rId5" Type="http://schemas.openxmlformats.org/officeDocument/2006/relationships/image" Target="../media/image96.emf"/><Relationship Id="rId1" Type="http://schemas.openxmlformats.org/officeDocument/2006/relationships/image" Target="../media/image92.emf"/><Relationship Id="rId2" Type="http://schemas.openxmlformats.org/officeDocument/2006/relationships/image" Target="../media/image93.emf"/></Relationships>
</file>

<file path=ppt/drawings/_rels/vmlDrawing14.v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4" Type="http://schemas.openxmlformats.org/officeDocument/2006/relationships/image" Target="../media/image99.emf"/><Relationship Id="rId5" Type="http://schemas.openxmlformats.org/officeDocument/2006/relationships/image" Target="../media/image100.emf"/><Relationship Id="rId6" Type="http://schemas.openxmlformats.org/officeDocument/2006/relationships/image" Target="../media/image101.emf"/><Relationship Id="rId1" Type="http://schemas.openxmlformats.org/officeDocument/2006/relationships/image" Target="../media/image97.emf"/><Relationship Id="rId2" Type="http://schemas.openxmlformats.org/officeDocument/2006/relationships/image" Target="../media/image98.emf"/></Relationships>
</file>

<file path=ppt/drawings/_rels/vmlDrawing15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emf"/><Relationship Id="rId4" Type="http://schemas.openxmlformats.org/officeDocument/2006/relationships/image" Target="../media/image105.emf"/><Relationship Id="rId5" Type="http://schemas.openxmlformats.org/officeDocument/2006/relationships/image" Target="../media/image106.emf"/><Relationship Id="rId1" Type="http://schemas.openxmlformats.org/officeDocument/2006/relationships/image" Target="../media/image102.emf"/><Relationship Id="rId2" Type="http://schemas.openxmlformats.org/officeDocument/2006/relationships/image" Target="../media/image103.emf"/></Relationships>
</file>

<file path=ppt/drawings/_rels/vmlDrawing16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emf"/><Relationship Id="rId4" Type="http://schemas.openxmlformats.org/officeDocument/2006/relationships/image" Target="../media/image110.emf"/><Relationship Id="rId5" Type="http://schemas.openxmlformats.org/officeDocument/2006/relationships/image" Target="../media/image111.emf"/><Relationship Id="rId6" Type="http://schemas.openxmlformats.org/officeDocument/2006/relationships/image" Target="../media/image112.emf"/><Relationship Id="rId1" Type="http://schemas.openxmlformats.org/officeDocument/2006/relationships/image" Target="../media/image107.emf"/><Relationship Id="rId2" Type="http://schemas.openxmlformats.org/officeDocument/2006/relationships/image" Target="../media/image108.emf"/></Relationships>
</file>

<file path=ppt/drawings/_rels/vmlDrawing17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6.emf"/><Relationship Id="rId4" Type="http://schemas.openxmlformats.org/officeDocument/2006/relationships/image" Target="../media/image117.emf"/><Relationship Id="rId5" Type="http://schemas.openxmlformats.org/officeDocument/2006/relationships/image" Target="../media/image118.emf"/><Relationship Id="rId6" Type="http://schemas.openxmlformats.org/officeDocument/2006/relationships/image" Target="../media/image90.emf"/><Relationship Id="rId7" Type="http://schemas.openxmlformats.org/officeDocument/2006/relationships/image" Target="../media/image91.emf"/><Relationship Id="rId1" Type="http://schemas.openxmlformats.org/officeDocument/2006/relationships/image" Target="../media/image114.emf"/><Relationship Id="rId2" Type="http://schemas.openxmlformats.org/officeDocument/2006/relationships/image" Target="../media/image115.emf"/></Relationships>
</file>

<file path=ppt/drawings/_rels/vmlDrawing18.v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emf"/><Relationship Id="rId4" Type="http://schemas.openxmlformats.org/officeDocument/2006/relationships/image" Target="../media/image121.emf"/><Relationship Id="rId5" Type="http://schemas.openxmlformats.org/officeDocument/2006/relationships/image" Target="../media/image122.emf"/><Relationship Id="rId6" Type="http://schemas.openxmlformats.org/officeDocument/2006/relationships/image" Target="../media/image123.emf"/><Relationship Id="rId1" Type="http://schemas.openxmlformats.org/officeDocument/2006/relationships/image" Target="../media/image90.emf"/><Relationship Id="rId2" Type="http://schemas.openxmlformats.org/officeDocument/2006/relationships/image" Target="../media/image119.emf"/></Relationships>
</file>

<file path=ppt/drawings/_rels/vmlDrawing19.vml.rels><?xml version="1.0" encoding="UTF-8" standalone="yes"?>
<Relationships xmlns="http://schemas.openxmlformats.org/package/2006/relationships"><Relationship Id="rId3" Type="http://schemas.openxmlformats.org/officeDocument/2006/relationships/image" Target="../media/image126.emf"/><Relationship Id="rId4" Type="http://schemas.openxmlformats.org/officeDocument/2006/relationships/image" Target="../media/image123.emf"/><Relationship Id="rId5" Type="http://schemas.openxmlformats.org/officeDocument/2006/relationships/image" Target="../media/image127.emf"/><Relationship Id="rId6" Type="http://schemas.openxmlformats.org/officeDocument/2006/relationships/image" Target="../media/image128.emf"/><Relationship Id="rId7" Type="http://schemas.openxmlformats.org/officeDocument/2006/relationships/image" Target="../media/image129.emf"/><Relationship Id="rId8" Type="http://schemas.openxmlformats.org/officeDocument/2006/relationships/image" Target="../media/image130.emf"/><Relationship Id="rId9" Type="http://schemas.openxmlformats.org/officeDocument/2006/relationships/image" Target="../media/image131.emf"/><Relationship Id="rId1" Type="http://schemas.openxmlformats.org/officeDocument/2006/relationships/image" Target="../media/image124.emf"/><Relationship Id="rId2" Type="http://schemas.openxmlformats.org/officeDocument/2006/relationships/image" Target="../media/image125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4" Type="http://schemas.openxmlformats.org/officeDocument/2006/relationships/image" Target="../media/image12.emf"/><Relationship Id="rId5" Type="http://schemas.openxmlformats.org/officeDocument/2006/relationships/image" Target="../media/image13.emf"/><Relationship Id="rId1" Type="http://schemas.openxmlformats.org/officeDocument/2006/relationships/image" Target="../media/image9.emf"/><Relationship Id="rId2" Type="http://schemas.openxmlformats.org/officeDocument/2006/relationships/image" Target="../media/image10.emf"/></Relationships>
</file>

<file path=ppt/drawings/_rels/vmlDrawing20.vml.rels><?xml version="1.0" encoding="UTF-8" standalone="yes"?>
<Relationships xmlns="http://schemas.openxmlformats.org/package/2006/relationships"><Relationship Id="rId3" Type="http://schemas.openxmlformats.org/officeDocument/2006/relationships/image" Target="../media/image134.emf"/><Relationship Id="rId4" Type="http://schemas.openxmlformats.org/officeDocument/2006/relationships/image" Target="../media/image135.emf"/><Relationship Id="rId5" Type="http://schemas.openxmlformats.org/officeDocument/2006/relationships/image" Target="../media/image136.emf"/><Relationship Id="rId6" Type="http://schemas.openxmlformats.org/officeDocument/2006/relationships/image" Target="../media/image137.emf"/><Relationship Id="rId7" Type="http://schemas.openxmlformats.org/officeDocument/2006/relationships/image" Target="../media/image138.emf"/><Relationship Id="rId8" Type="http://schemas.openxmlformats.org/officeDocument/2006/relationships/image" Target="../media/image139.emf"/><Relationship Id="rId9" Type="http://schemas.openxmlformats.org/officeDocument/2006/relationships/image" Target="../media/image140.emf"/><Relationship Id="rId10" Type="http://schemas.openxmlformats.org/officeDocument/2006/relationships/image" Target="../media/image141.emf"/><Relationship Id="rId1" Type="http://schemas.openxmlformats.org/officeDocument/2006/relationships/image" Target="../media/image132.emf"/><Relationship Id="rId2" Type="http://schemas.openxmlformats.org/officeDocument/2006/relationships/image" Target="../media/image133.e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4" Type="http://schemas.openxmlformats.org/officeDocument/2006/relationships/image" Target="../media/image17.emf"/><Relationship Id="rId5" Type="http://schemas.openxmlformats.org/officeDocument/2006/relationships/image" Target="../media/image18.emf"/><Relationship Id="rId6" Type="http://schemas.openxmlformats.org/officeDocument/2006/relationships/image" Target="../media/image19.emf"/><Relationship Id="rId1" Type="http://schemas.openxmlformats.org/officeDocument/2006/relationships/image" Target="../media/image14.emf"/><Relationship Id="rId2" Type="http://schemas.openxmlformats.org/officeDocument/2006/relationships/image" Target="../media/image15.e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4" Type="http://schemas.openxmlformats.org/officeDocument/2006/relationships/image" Target="../media/image23.emf"/><Relationship Id="rId5" Type="http://schemas.openxmlformats.org/officeDocument/2006/relationships/image" Target="../media/image24.emf"/><Relationship Id="rId6" Type="http://schemas.openxmlformats.org/officeDocument/2006/relationships/image" Target="../media/image25.emf"/><Relationship Id="rId1" Type="http://schemas.openxmlformats.org/officeDocument/2006/relationships/image" Target="../media/image20.emf"/><Relationship Id="rId2" Type="http://schemas.openxmlformats.org/officeDocument/2006/relationships/image" Target="../media/image21.e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4" Type="http://schemas.openxmlformats.org/officeDocument/2006/relationships/image" Target="../media/image28.emf"/><Relationship Id="rId5" Type="http://schemas.openxmlformats.org/officeDocument/2006/relationships/image" Target="../media/image29.emf"/><Relationship Id="rId6" Type="http://schemas.openxmlformats.org/officeDocument/2006/relationships/image" Target="../media/image30.emf"/><Relationship Id="rId7" Type="http://schemas.openxmlformats.org/officeDocument/2006/relationships/image" Target="../media/image31.emf"/><Relationship Id="rId1" Type="http://schemas.openxmlformats.org/officeDocument/2006/relationships/image" Target="../media/image26.emf"/><Relationship Id="rId2" Type="http://schemas.openxmlformats.org/officeDocument/2006/relationships/image" Target="../media/image9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.emf"/><Relationship Id="rId2" Type="http://schemas.openxmlformats.org/officeDocument/2006/relationships/image" Target="../media/image19.e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4" Type="http://schemas.openxmlformats.org/officeDocument/2006/relationships/image" Target="../media/image37.emf"/><Relationship Id="rId5" Type="http://schemas.openxmlformats.org/officeDocument/2006/relationships/image" Target="../media/image38.emf"/><Relationship Id="rId6" Type="http://schemas.openxmlformats.org/officeDocument/2006/relationships/image" Target="../media/image39.emf"/><Relationship Id="rId7" Type="http://schemas.openxmlformats.org/officeDocument/2006/relationships/image" Target="../media/image40.emf"/><Relationship Id="rId8" Type="http://schemas.openxmlformats.org/officeDocument/2006/relationships/image" Target="../media/image41.emf"/><Relationship Id="rId9" Type="http://schemas.openxmlformats.org/officeDocument/2006/relationships/image" Target="../media/image42.emf"/><Relationship Id="rId10" Type="http://schemas.openxmlformats.org/officeDocument/2006/relationships/image" Target="../media/image43.emf"/><Relationship Id="rId1" Type="http://schemas.openxmlformats.org/officeDocument/2006/relationships/image" Target="../media/image34.emf"/><Relationship Id="rId2" Type="http://schemas.openxmlformats.org/officeDocument/2006/relationships/image" Target="../media/image35.emf"/></Relationships>
</file>

<file path=ppt/drawings/_rels/vmlDrawing8.v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4" Type="http://schemas.openxmlformats.org/officeDocument/2006/relationships/image" Target="../media/image47.emf"/><Relationship Id="rId5" Type="http://schemas.openxmlformats.org/officeDocument/2006/relationships/image" Target="../media/image48.emf"/><Relationship Id="rId6" Type="http://schemas.openxmlformats.org/officeDocument/2006/relationships/image" Target="../media/image49.emf"/><Relationship Id="rId7" Type="http://schemas.openxmlformats.org/officeDocument/2006/relationships/image" Target="../media/image50.emf"/><Relationship Id="rId8" Type="http://schemas.openxmlformats.org/officeDocument/2006/relationships/image" Target="../media/image51.emf"/><Relationship Id="rId9" Type="http://schemas.openxmlformats.org/officeDocument/2006/relationships/image" Target="../media/image52.emf"/><Relationship Id="rId10" Type="http://schemas.openxmlformats.org/officeDocument/2006/relationships/image" Target="../media/image53.emf"/><Relationship Id="rId1" Type="http://schemas.openxmlformats.org/officeDocument/2006/relationships/image" Target="../media/image44.emf"/><Relationship Id="rId2" Type="http://schemas.openxmlformats.org/officeDocument/2006/relationships/image" Target="../media/image45.emf"/></Relationships>
</file>

<file path=ppt/drawings/_rels/vmlDrawing9.v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4" Type="http://schemas.openxmlformats.org/officeDocument/2006/relationships/image" Target="../media/image57.emf"/><Relationship Id="rId5" Type="http://schemas.openxmlformats.org/officeDocument/2006/relationships/image" Target="../media/image58.emf"/><Relationship Id="rId6" Type="http://schemas.openxmlformats.org/officeDocument/2006/relationships/image" Target="../media/image59.emf"/><Relationship Id="rId7" Type="http://schemas.openxmlformats.org/officeDocument/2006/relationships/image" Target="../media/image60.emf"/><Relationship Id="rId8" Type="http://schemas.openxmlformats.org/officeDocument/2006/relationships/image" Target="../media/image61.emf"/><Relationship Id="rId9" Type="http://schemas.openxmlformats.org/officeDocument/2006/relationships/image" Target="../media/image62.emf"/><Relationship Id="rId10" Type="http://schemas.openxmlformats.org/officeDocument/2006/relationships/image" Target="../media/image63.emf"/><Relationship Id="rId11" Type="http://schemas.openxmlformats.org/officeDocument/2006/relationships/image" Target="../media/image64.emf"/><Relationship Id="rId1" Type="http://schemas.openxmlformats.org/officeDocument/2006/relationships/image" Target="../media/image54.emf"/><Relationship Id="rId2" Type="http://schemas.openxmlformats.org/officeDocument/2006/relationships/image" Target="../media/image55.emf"/></Relationships>
</file>

<file path=ppt/media/image1.png>
</file>

<file path=ppt/media/image113.png>
</file>

<file path=ppt/media/image33.png>
</file>

<file path=ppt/media/image7.png>
</file>

<file path=ppt/media/image8.png>
</file>

<file path=ppt/media/image8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DA9705-1F6F-6B4A-AA2B-D6325C392301}" type="datetimeFigureOut">
              <a:rPr lang="en-US" smtClean="0"/>
              <a:t>3/17/18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4B7DB0-50ED-C74D-9AAA-AFF675A697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7246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906C5C2-9B3E-4E0D-897C-8C0D64555435}" type="slidenum">
              <a:rPr lang="en-GB"/>
              <a:pPr/>
              <a:t>2</a:t>
            </a:fld>
            <a:endParaRPr lang="en-GB"/>
          </a:p>
        </p:txBody>
      </p:sp>
      <p:sp>
        <p:nvSpPr>
          <p:cNvPr id="1003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1413" y="684213"/>
            <a:ext cx="4575175" cy="3430587"/>
          </a:xfrm>
          <a:ln/>
        </p:spPr>
      </p:sp>
      <p:sp>
        <p:nvSpPr>
          <p:cNvPr id="1003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962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906C5C2-9B3E-4E0D-897C-8C0D64555435}" type="slidenum">
              <a:rPr lang="en-GB"/>
              <a:pPr/>
              <a:t>11</a:t>
            </a:fld>
            <a:endParaRPr lang="en-GB"/>
          </a:p>
        </p:txBody>
      </p:sp>
      <p:sp>
        <p:nvSpPr>
          <p:cNvPr id="1003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1413" y="684213"/>
            <a:ext cx="4575175" cy="3430587"/>
          </a:xfrm>
          <a:ln/>
        </p:spPr>
      </p:sp>
      <p:sp>
        <p:nvSpPr>
          <p:cNvPr id="1003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9447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3BB77-FDC1-0E4E-8870-6F8E76F38B79}" type="datetimeFigureOut">
              <a:rPr lang="en-US" smtClean="0"/>
              <a:t>3/17/18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56915-44D8-744E-8AEB-51EF1DDC44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3918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3BB77-FDC1-0E4E-8870-6F8E76F38B79}" type="datetimeFigureOut">
              <a:rPr lang="en-US" smtClean="0"/>
              <a:t>3/17/18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56915-44D8-744E-8AEB-51EF1DDC44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0519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3BB77-FDC1-0E4E-8870-6F8E76F38B79}" type="datetimeFigureOut">
              <a:rPr lang="en-US" smtClean="0"/>
              <a:t>3/17/18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56915-44D8-744E-8AEB-51EF1DDC44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639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3BB77-FDC1-0E4E-8870-6F8E76F38B79}" type="datetimeFigureOut">
              <a:rPr lang="en-US" smtClean="0"/>
              <a:t>3/17/18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56915-44D8-744E-8AEB-51EF1DDC44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577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3BB77-FDC1-0E4E-8870-6F8E76F38B79}" type="datetimeFigureOut">
              <a:rPr lang="en-US" smtClean="0"/>
              <a:t>3/17/18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56915-44D8-744E-8AEB-51EF1DDC44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0521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3BB77-FDC1-0E4E-8870-6F8E76F38B79}" type="datetimeFigureOut">
              <a:rPr lang="en-US" smtClean="0"/>
              <a:t>3/17/18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56915-44D8-744E-8AEB-51EF1DDC44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5442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3BB77-FDC1-0E4E-8870-6F8E76F38B79}" type="datetimeFigureOut">
              <a:rPr lang="en-US" smtClean="0"/>
              <a:t>3/17/18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56915-44D8-744E-8AEB-51EF1DDC44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3612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3BB77-FDC1-0E4E-8870-6F8E76F38B79}" type="datetimeFigureOut">
              <a:rPr lang="en-US" smtClean="0"/>
              <a:t>3/17/18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56915-44D8-744E-8AEB-51EF1DDC44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961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3BB77-FDC1-0E4E-8870-6F8E76F38B79}" type="datetimeFigureOut">
              <a:rPr lang="en-US" smtClean="0"/>
              <a:t>3/17/18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56915-44D8-744E-8AEB-51EF1DDC44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5380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3BB77-FDC1-0E4E-8870-6F8E76F38B79}" type="datetimeFigureOut">
              <a:rPr lang="en-US" smtClean="0"/>
              <a:t>3/17/18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56915-44D8-744E-8AEB-51EF1DDC44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1716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3BB77-FDC1-0E4E-8870-6F8E76F38B79}" type="datetimeFigureOut">
              <a:rPr lang="en-US" smtClean="0"/>
              <a:t>3/17/18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56915-44D8-744E-8AEB-51EF1DDC44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8726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F3BB77-FDC1-0E4E-8870-6F8E76F38B79}" type="datetimeFigureOut">
              <a:rPr lang="en-US" smtClean="0"/>
              <a:t>3/17/18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256915-44D8-744E-8AEB-51EF1DDC44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500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0.bin"/><Relationship Id="rId4" Type="http://schemas.openxmlformats.org/officeDocument/2006/relationships/image" Target="../media/image32.emf"/><Relationship Id="rId5" Type="http://schemas.openxmlformats.org/officeDocument/2006/relationships/oleObject" Target="../embeddings/oleObject31.bin"/><Relationship Id="rId6" Type="http://schemas.openxmlformats.org/officeDocument/2006/relationships/image" Target="../media/image19.emf"/><Relationship Id="rId1" Type="http://schemas.openxmlformats.org/officeDocument/2006/relationships/vmlDrawing" Target="../drawings/vmlDrawing6.vml"/><Relationship Id="rId2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png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35.bin"/><Relationship Id="rId20" Type="http://schemas.openxmlformats.org/officeDocument/2006/relationships/image" Target="../media/image42.emf"/><Relationship Id="rId21" Type="http://schemas.openxmlformats.org/officeDocument/2006/relationships/oleObject" Target="../embeddings/oleObject41.bin"/><Relationship Id="rId22" Type="http://schemas.openxmlformats.org/officeDocument/2006/relationships/image" Target="../media/image43.emf"/><Relationship Id="rId10" Type="http://schemas.openxmlformats.org/officeDocument/2006/relationships/image" Target="../media/image37.emf"/><Relationship Id="rId11" Type="http://schemas.openxmlformats.org/officeDocument/2006/relationships/oleObject" Target="../embeddings/oleObject36.bin"/><Relationship Id="rId12" Type="http://schemas.openxmlformats.org/officeDocument/2006/relationships/image" Target="../media/image38.emf"/><Relationship Id="rId13" Type="http://schemas.openxmlformats.org/officeDocument/2006/relationships/oleObject" Target="../embeddings/oleObject37.bin"/><Relationship Id="rId14" Type="http://schemas.openxmlformats.org/officeDocument/2006/relationships/image" Target="../media/image39.emf"/><Relationship Id="rId15" Type="http://schemas.openxmlformats.org/officeDocument/2006/relationships/oleObject" Target="../embeddings/oleObject38.bin"/><Relationship Id="rId16" Type="http://schemas.openxmlformats.org/officeDocument/2006/relationships/image" Target="../media/image40.emf"/><Relationship Id="rId17" Type="http://schemas.openxmlformats.org/officeDocument/2006/relationships/oleObject" Target="../embeddings/oleObject39.bin"/><Relationship Id="rId18" Type="http://schemas.openxmlformats.org/officeDocument/2006/relationships/image" Target="../media/image41.emf"/><Relationship Id="rId19" Type="http://schemas.openxmlformats.org/officeDocument/2006/relationships/oleObject" Target="../embeddings/oleObject40.bin"/><Relationship Id="rId1" Type="http://schemas.openxmlformats.org/officeDocument/2006/relationships/vmlDrawing" Target="../drawings/vmlDrawing7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32.bin"/><Relationship Id="rId4" Type="http://schemas.openxmlformats.org/officeDocument/2006/relationships/image" Target="../media/image34.emf"/><Relationship Id="rId5" Type="http://schemas.openxmlformats.org/officeDocument/2006/relationships/oleObject" Target="../embeddings/oleObject33.bin"/><Relationship Id="rId6" Type="http://schemas.openxmlformats.org/officeDocument/2006/relationships/image" Target="../media/image35.emf"/><Relationship Id="rId7" Type="http://schemas.openxmlformats.org/officeDocument/2006/relationships/oleObject" Target="../embeddings/oleObject34.bin"/><Relationship Id="rId8" Type="http://schemas.openxmlformats.org/officeDocument/2006/relationships/image" Target="../media/image36.emf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45.bin"/><Relationship Id="rId20" Type="http://schemas.openxmlformats.org/officeDocument/2006/relationships/image" Target="../media/image52.emf"/><Relationship Id="rId21" Type="http://schemas.openxmlformats.org/officeDocument/2006/relationships/oleObject" Target="../embeddings/oleObject51.bin"/><Relationship Id="rId22" Type="http://schemas.openxmlformats.org/officeDocument/2006/relationships/image" Target="../media/image53.emf"/><Relationship Id="rId10" Type="http://schemas.openxmlformats.org/officeDocument/2006/relationships/image" Target="../media/image47.emf"/><Relationship Id="rId11" Type="http://schemas.openxmlformats.org/officeDocument/2006/relationships/oleObject" Target="../embeddings/oleObject46.bin"/><Relationship Id="rId12" Type="http://schemas.openxmlformats.org/officeDocument/2006/relationships/image" Target="../media/image48.emf"/><Relationship Id="rId13" Type="http://schemas.openxmlformats.org/officeDocument/2006/relationships/oleObject" Target="../embeddings/oleObject47.bin"/><Relationship Id="rId14" Type="http://schemas.openxmlformats.org/officeDocument/2006/relationships/image" Target="../media/image49.emf"/><Relationship Id="rId15" Type="http://schemas.openxmlformats.org/officeDocument/2006/relationships/oleObject" Target="../embeddings/oleObject48.bin"/><Relationship Id="rId16" Type="http://schemas.openxmlformats.org/officeDocument/2006/relationships/image" Target="../media/image50.emf"/><Relationship Id="rId17" Type="http://schemas.openxmlformats.org/officeDocument/2006/relationships/oleObject" Target="../embeddings/oleObject49.bin"/><Relationship Id="rId18" Type="http://schemas.openxmlformats.org/officeDocument/2006/relationships/image" Target="../media/image51.emf"/><Relationship Id="rId19" Type="http://schemas.openxmlformats.org/officeDocument/2006/relationships/oleObject" Target="../embeddings/oleObject50.bin"/><Relationship Id="rId1" Type="http://schemas.openxmlformats.org/officeDocument/2006/relationships/vmlDrawing" Target="../drawings/vmlDrawing8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42.bin"/><Relationship Id="rId4" Type="http://schemas.openxmlformats.org/officeDocument/2006/relationships/image" Target="../media/image44.emf"/><Relationship Id="rId5" Type="http://schemas.openxmlformats.org/officeDocument/2006/relationships/oleObject" Target="../embeddings/oleObject43.bin"/><Relationship Id="rId6" Type="http://schemas.openxmlformats.org/officeDocument/2006/relationships/image" Target="../media/image45.emf"/><Relationship Id="rId7" Type="http://schemas.openxmlformats.org/officeDocument/2006/relationships/oleObject" Target="../embeddings/oleObject44.bin"/><Relationship Id="rId8" Type="http://schemas.openxmlformats.org/officeDocument/2006/relationships/image" Target="../media/image46.emf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55.bin"/><Relationship Id="rId20" Type="http://schemas.openxmlformats.org/officeDocument/2006/relationships/image" Target="../media/image62.emf"/><Relationship Id="rId21" Type="http://schemas.openxmlformats.org/officeDocument/2006/relationships/oleObject" Target="../embeddings/oleObject61.bin"/><Relationship Id="rId22" Type="http://schemas.openxmlformats.org/officeDocument/2006/relationships/image" Target="../media/image63.emf"/><Relationship Id="rId23" Type="http://schemas.openxmlformats.org/officeDocument/2006/relationships/oleObject" Target="../embeddings/oleObject62.bin"/><Relationship Id="rId24" Type="http://schemas.openxmlformats.org/officeDocument/2006/relationships/image" Target="../media/image64.emf"/><Relationship Id="rId10" Type="http://schemas.openxmlformats.org/officeDocument/2006/relationships/image" Target="../media/image57.emf"/><Relationship Id="rId11" Type="http://schemas.openxmlformats.org/officeDocument/2006/relationships/oleObject" Target="../embeddings/oleObject56.bin"/><Relationship Id="rId12" Type="http://schemas.openxmlformats.org/officeDocument/2006/relationships/image" Target="../media/image58.emf"/><Relationship Id="rId13" Type="http://schemas.openxmlformats.org/officeDocument/2006/relationships/oleObject" Target="../embeddings/oleObject57.bin"/><Relationship Id="rId14" Type="http://schemas.openxmlformats.org/officeDocument/2006/relationships/image" Target="../media/image59.emf"/><Relationship Id="rId15" Type="http://schemas.openxmlformats.org/officeDocument/2006/relationships/oleObject" Target="../embeddings/oleObject58.bin"/><Relationship Id="rId16" Type="http://schemas.openxmlformats.org/officeDocument/2006/relationships/image" Target="../media/image60.emf"/><Relationship Id="rId17" Type="http://schemas.openxmlformats.org/officeDocument/2006/relationships/oleObject" Target="../embeddings/oleObject59.bin"/><Relationship Id="rId18" Type="http://schemas.openxmlformats.org/officeDocument/2006/relationships/image" Target="../media/image61.emf"/><Relationship Id="rId19" Type="http://schemas.openxmlformats.org/officeDocument/2006/relationships/oleObject" Target="../embeddings/oleObject60.bin"/><Relationship Id="rId1" Type="http://schemas.openxmlformats.org/officeDocument/2006/relationships/vmlDrawing" Target="../drawings/vmlDrawing9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52.bin"/><Relationship Id="rId4" Type="http://schemas.openxmlformats.org/officeDocument/2006/relationships/image" Target="../media/image54.emf"/><Relationship Id="rId5" Type="http://schemas.openxmlformats.org/officeDocument/2006/relationships/oleObject" Target="../embeddings/oleObject53.bin"/><Relationship Id="rId6" Type="http://schemas.openxmlformats.org/officeDocument/2006/relationships/image" Target="../media/image55.emf"/><Relationship Id="rId7" Type="http://schemas.openxmlformats.org/officeDocument/2006/relationships/oleObject" Target="../embeddings/oleObject54.bin"/><Relationship Id="rId8" Type="http://schemas.openxmlformats.org/officeDocument/2006/relationships/image" Target="../media/image56.emf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66.bin"/><Relationship Id="rId20" Type="http://schemas.openxmlformats.org/officeDocument/2006/relationships/image" Target="../media/image72.emf"/><Relationship Id="rId10" Type="http://schemas.openxmlformats.org/officeDocument/2006/relationships/image" Target="../media/image67.emf"/><Relationship Id="rId11" Type="http://schemas.openxmlformats.org/officeDocument/2006/relationships/oleObject" Target="../embeddings/oleObject67.bin"/><Relationship Id="rId12" Type="http://schemas.openxmlformats.org/officeDocument/2006/relationships/image" Target="../media/image68.emf"/><Relationship Id="rId13" Type="http://schemas.openxmlformats.org/officeDocument/2006/relationships/oleObject" Target="../embeddings/oleObject68.bin"/><Relationship Id="rId14" Type="http://schemas.openxmlformats.org/officeDocument/2006/relationships/image" Target="../media/image69.emf"/><Relationship Id="rId15" Type="http://schemas.openxmlformats.org/officeDocument/2006/relationships/oleObject" Target="../embeddings/oleObject69.bin"/><Relationship Id="rId16" Type="http://schemas.openxmlformats.org/officeDocument/2006/relationships/image" Target="../media/image70.emf"/><Relationship Id="rId17" Type="http://schemas.openxmlformats.org/officeDocument/2006/relationships/oleObject" Target="../embeddings/oleObject70.bin"/><Relationship Id="rId18" Type="http://schemas.openxmlformats.org/officeDocument/2006/relationships/image" Target="../media/image71.emf"/><Relationship Id="rId19" Type="http://schemas.openxmlformats.org/officeDocument/2006/relationships/oleObject" Target="../embeddings/oleObject71.bin"/><Relationship Id="rId1" Type="http://schemas.openxmlformats.org/officeDocument/2006/relationships/vmlDrawing" Target="../drawings/vmlDrawing10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63.bin"/><Relationship Id="rId4" Type="http://schemas.openxmlformats.org/officeDocument/2006/relationships/image" Target="../media/image56.emf"/><Relationship Id="rId5" Type="http://schemas.openxmlformats.org/officeDocument/2006/relationships/oleObject" Target="../embeddings/oleObject64.bin"/><Relationship Id="rId6" Type="http://schemas.openxmlformats.org/officeDocument/2006/relationships/image" Target="../media/image65.emf"/><Relationship Id="rId7" Type="http://schemas.openxmlformats.org/officeDocument/2006/relationships/oleObject" Target="../embeddings/oleObject65.bin"/><Relationship Id="rId8" Type="http://schemas.openxmlformats.org/officeDocument/2006/relationships/image" Target="../media/image66.emf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75.bin"/><Relationship Id="rId20" Type="http://schemas.openxmlformats.org/officeDocument/2006/relationships/image" Target="../media/image80.emf"/><Relationship Id="rId21" Type="http://schemas.openxmlformats.org/officeDocument/2006/relationships/oleObject" Target="../embeddings/oleObject81.bin"/><Relationship Id="rId22" Type="http://schemas.openxmlformats.org/officeDocument/2006/relationships/image" Target="../media/image81.emf"/><Relationship Id="rId23" Type="http://schemas.openxmlformats.org/officeDocument/2006/relationships/oleObject" Target="../embeddings/oleObject82.bin"/><Relationship Id="rId24" Type="http://schemas.openxmlformats.org/officeDocument/2006/relationships/image" Target="../media/image82.emf"/><Relationship Id="rId25" Type="http://schemas.openxmlformats.org/officeDocument/2006/relationships/oleObject" Target="../embeddings/oleObject83.bin"/><Relationship Id="rId26" Type="http://schemas.openxmlformats.org/officeDocument/2006/relationships/image" Target="../media/image83.emf"/><Relationship Id="rId10" Type="http://schemas.openxmlformats.org/officeDocument/2006/relationships/image" Target="../media/image75.emf"/><Relationship Id="rId11" Type="http://schemas.openxmlformats.org/officeDocument/2006/relationships/oleObject" Target="../embeddings/oleObject76.bin"/><Relationship Id="rId12" Type="http://schemas.openxmlformats.org/officeDocument/2006/relationships/image" Target="../media/image76.emf"/><Relationship Id="rId13" Type="http://schemas.openxmlformats.org/officeDocument/2006/relationships/oleObject" Target="../embeddings/oleObject77.bin"/><Relationship Id="rId14" Type="http://schemas.openxmlformats.org/officeDocument/2006/relationships/image" Target="../media/image77.emf"/><Relationship Id="rId15" Type="http://schemas.openxmlformats.org/officeDocument/2006/relationships/oleObject" Target="../embeddings/oleObject78.bin"/><Relationship Id="rId16" Type="http://schemas.openxmlformats.org/officeDocument/2006/relationships/image" Target="../media/image78.emf"/><Relationship Id="rId17" Type="http://schemas.openxmlformats.org/officeDocument/2006/relationships/oleObject" Target="../embeddings/oleObject79.bin"/><Relationship Id="rId18" Type="http://schemas.openxmlformats.org/officeDocument/2006/relationships/image" Target="../media/image79.emf"/><Relationship Id="rId19" Type="http://schemas.openxmlformats.org/officeDocument/2006/relationships/oleObject" Target="../embeddings/oleObject80.bin"/><Relationship Id="rId1" Type="http://schemas.openxmlformats.org/officeDocument/2006/relationships/vmlDrawing" Target="../drawings/vmlDrawing11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72.bin"/><Relationship Id="rId4" Type="http://schemas.openxmlformats.org/officeDocument/2006/relationships/image" Target="../media/image57.emf"/><Relationship Id="rId5" Type="http://schemas.openxmlformats.org/officeDocument/2006/relationships/oleObject" Target="../embeddings/oleObject73.bin"/><Relationship Id="rId6" Type="http://schemas.openxmlformats.org/officeDocument/2006/relationships/image" Target="../media/image73.emf"/><Relationship Id="rId7" Type="http://schemas.openxmlformats.org/officeDocument/2006/relationships/oleObject" Target="../embeddings/oleObject74.bin"/><Relationship Id="rId8" Type="http://schemas.openxmlformats.org/officeDocument/2006/relationships/image" Target="../media/image74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4.png"/></Relationships>
</file>

<file path=ppt/slides/_rels/slide19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88.bin"/><Relationship Id="rId12" Type="http://schemas.openxmlformats.org/officeDocument/2006/relationships/image" Target="../media/image89.emf"/><Relationship Id="rId13" Type="http://schemas.openxmlformats.org/officeDocument/2006/relationships/oleObject" Target="../embeddings/oleObject89.bin"/><Relationship Id="rId14" Type="http://schemas.openxmlformats.org/officeDocument/2006/relationships/image" Target="../media/image90.emf"/><Relationship Id="rId15" Type="http://schemas.openxmlformats.org/officeDocument/2006/relationships/oleObject" Target="../embeddings/oleObject90.bin"/><Relationship Id="rId16" Type="http://schemas.openxmlformats.org/officeDocument/2006/relationships/image" Target="../media/image91.emf"/><Relationship Id="rId1" Type="http://schemas.openxmlformats.org/officeDocument/2006/relationships/vmlDrawing" Target="../drawings/vmlDrawing12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84.bin"/><Relationship Id="rId4" Type="http://schemas.openxmlformats.org/officeDocument/2006/relationships/image" Target="../media/image85.emf"/><Relationship Id="rId5" Type="http://schemas.openxmlformats.org/officeDocument/2006/relationships/oleObject" Target="../embeddings/oleObject85.bin"/><Relationship Id="rId6" Type="http://schemas.openxmlformats.org/officeDocument/2006/relationships/image" Target="../media/image86.emf"/><Relationship Id="rId7" Type="http://schemas.openxmlformats.org/officeDocument/2006/relationships/oleObject" Target="../embeddings/oleObject86.bin"/><Relationship Id="rId8" Type="http://schemas.openxmlformats.org/officeDocument/2006/relationships/image" Target="../media/image87.emf"/><Relationship Id="rId9" Type="http://schemas.openxmlformats.org/officeDocument/2006/relationships/oleObject" Target="../embeddings/oleObject87.bin"/><Relationship Id="rId10" Type="http://schemas.openxmlformats.org/officeDocument/2006/relationships/image" Target="../media/image88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95.bin"/><Relationship Id="rId12" Type="http://schemas.openxmlformats.org/officeDocument/2006/relationships/image" Target="../media/image96.emf"/><Relationship Id="rId1" Type="http://schemas.openxmlformats.org/officeDocument/2006/relationships/vmlDrawing" Target="../drawings/vmlDrawing13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91.bin"/><Relationship Id="rId4" Type="http://schemas.openxmlformats.org/officeDocument/2006/relationships/image" Target="../media/image92.emf"/><Relationship Id="rId5" Type="http://schemas.openxmlformats.org/officeDocument/2006/relationships/oleObject" Target="../embeddings/oleObject92.bin"/><Relationship Id="rId6" Type="http://schemas.openxmlformats.org/officeDocument/2006/relationships/image" Target="../media/image93.emf"/><Relationship Id="rId7" Type="http://schemas.openxmlformats.org/officeDocument/2006/relationships/oleObject" Target="../embeddings/oleObject93.bin"/><Relationship Id="rId8" Type="http://schemas.openxmlformats.org/officeDocument/2006/relationships/image" Target="../media/image94.emf"/><Relationship Id="rId9" Type="http://schemas.openxmlformats.org/officeDocument/2006/relationships/oleObject" Target="../embeddings/oleObject94.bin"/><Relationship Id="rId10" Type="http://schemas.openxmlformats.org/officeDocument/2006/relationships/image" Target="../media/image95.emf"/></Relationships>
</file>

<file path=ppt/slides/_rels/slide21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100.bin"/><Relationship Id="rId12" Type="http://schemas.openxmlformats.org/officeDocument/2006/relationships/image" Target="../media/image100.emf"/><Relationship Id="rId13" Type="http://schemas.openxmlformats.org/officeDocument/2006/relationships/oleObject" Target="../embeddings/oleObject101.bin"/><Relationship Id="rId14" Type="http://schemas.openxmlformats.org/officeDocument/2006/relationships/image" Target="../media/image101.emf"/><Relationship Id="rId1" Type="http://schemas.openxmlformats.org/officeDocument/2006/relationships/vmlDrawing" Target="../drawings/vmlDrawing14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96.bin"/><Relationship Id="rId4" Type="http://schemas.openxmlformats.org/officeDocument/2006/relationships/image" Target="../media/image97.emf"/><Relationship Id="rId5" Type="http://schemas.openxmlformats.org/officeDocument/2006/relationships/oleObject" Target="../embeddings/oleObject97.bin"/><Relationship Id="rId6" Type="http://schemas.openxmlformats.org/officeDocument/2006/relationships/image" Target="../media/image98.emf"/><Relationship Id="rId7" Type="http://schemas.openxmlformats.org/officeDocument/2006/relationships/oleObject" Target="../embeddings/oleObject98.bin"/><Relationship Id="rId8" Type="http://schemas.openxmlformats.org/officeDocument/2006/relationships/image" Target="../media/image68.emf"/><Relationship Id="rId9" Type="http://schemas.openxmlformats.org/officeDocument/2006/relationships/oleObject" Target="../embeddings/oleObject99.bin"/><Relationship Id="rId10" Type="http://schemas.openxmlformats.org/officeDocument/2006/relationships/image" Target="../media/image99.emf"/></Relationships>
</file>

<file path=ppt/slides/_rels/slide22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106.bin"/><Relationship Id="rId12" Type="http://schemas.openxmlformats.org/officeDocument/2006/relationships/image" Target="../media/image106.emf"/><Relationship Id="rId1" Type="http://schemas.openxmlformats.org/officeDocument/2006/relationships/vmlDrawing" Target="../drawings/vmlDrawing15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102.bin"/><Relationship Id="rId4" Type="http://schemas.openxmlformats.org/officeDocument/2006/relationships/image" Target="../media/image102.emf"/><Relationship Id="rId5" Type="http://schemas.openxmlformats.org/officeDocument/2006/relationships/oleObject" Target="../embeddings/oleObject103.bin"/><Relationship Id="rId6" Type="http://schemas.openxmlformats.org/officeDocument/2006/relationships/image" Target="../media/image103.emf"/><Relationship Id="rId7" Type="http://schemas.openxmlformats.org/officeDocument/2006/relationships/oleObject" Target="../embeddings/oleObject104.bin"/><Relationship Id="rId8" Type="http://schemas.openxmlformats.org/officeDocument/2006/relationships/image" Target="../media/image104.emf"/><Relationship Id="rId9" Type="http://schemas.openxmlformats.org/officeDocument/2006/relationships/oleObject" Target="../embeddings/oleObject105.bin"/><Relationship Id="rId10" Type="http://schemas.openxmlformats.org/officeDocument/2006/relationships/image" Target="../media/image105.emf"/></Relationships>
</file>

<file path=ppt/slides/_rels/slide23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111.bin"/><Relationship Id="rId12" Type="http://schemas.openxmlformats.org/officeDocument/2006/relationships/image" Target="../media/image111.emf"/><Relationship Id="rId13" Type="http://schemas.openxmlformats.org/officeDocument/2006/relationships/oleObject" Target="../embeddings/oleObject112.bin"/><Relationship Id="rId14" Type="http://schemas.openxmlformats.org/officeDocument/2006/relationships/image" Target="../media/image112.emf"/><Relationship Id="rId1" Type="http://schemas.openxmlformats.org/officeDocument/2006/relationships/vmlDrawing" Target="../drawings/vmlDrawing16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107.bin"/><Relationship Id="rId4" Type="http://schemas.openxmlformats.org/officeDocument/2006/relationships/image" Target="../media/image107.emf"/><Relationship Id="rId5" Type="http://schemas.openxmlformats.org/officeDocument/2006/relationships/oleObject" Target="../embeddings/oleObject108.bin"/><Relationship Id="rId6" Type="http://schemas.openxmlformats.org/officeDocument/2006/relationships/image" Target="../media/image108.emf"/><Relationship Id="rId7" Type="http://schemas.openxmlformats.org/officeDocument/2006/relationships/oleObject" Target="../embeddings/oleObject109.bin"/><Relationship Id="rId8" Type="http://schemas.openxmlformats.org/officeDocument/2006/relationships/image" Target="../media/image109.emf"/><Relationship Id="rId9" Type="http://schemas.openxmlformats.org/officeDocument/2006/relationships/oleObject" Target="../embeddings/oleObject110.bin"/><Relationship Id="rId10" Type="http://schemas.openxmlformats.org/officeDocument/2006/relationships/image" Target="../media/image110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3.png"/></Relationships>
</file>

<file path=ppt/slides/_rels/slide25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117.bin"/><Relationship Id="rId12" Type="http://schemas.openxmlformats.org/officeDocument/2006/relationships/image" Target="../media/image118.emf"/><Relationship Id="rId13" Type="http://schemas.openxmlformats.org/officeDocument/2006/relationships/oleObject" Target="../embeddings/oleObject118.bin"/><Relationship Id="rId14" Type="http://schemas.openxmlformats.org/officeDocument/2006/relationships/image" Target="../media/image90.emf"/><Relationship Id="rId15" Type="http://schemas.openxmlformats.org/officeDocument/2006/relationships/oleObject" Target="../embeddings/oleObject119.bin"/><Relationship Id="rId16" Type="http://schemas.openxmlformats.org/officeDocument/2006/relationships/image" Target="../media/image91.emf"/><Relationship Id="rId1" Type="http://schemas.openxmlformats.org/officeDocument/2006/relationships/vmlDrawing" Target="../drawings/vmlDrawing17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113.bin"/><Relationship Id="rId4" Type="http://schemas.openxmlformats.org/officeDocument/2006/relationships/image" Target="../media/image114.emf"/><Relationship Id="rId5" Type="http://schemas.openxmlformats.org/officeDocument/2006/relationships/oleObject" Target="../embeddings/oleObject114.bin"/><Relationship Id="rId6" Type="http://schemas.openxmlformats.org/officeDocument/2006/relationships/image" Target="../media/image115.emf"/><Relationship Id="rId7" Type="http://schemas.openxmlformats.org/officeDocument/2006/relationships/oleObject" Target="../embeddings/oleObject115.bin"/><Relationship Id="rId8" Type="http://schemas.openxmlformats.org/officeDocument/2006/relationships/image" Target="../media/image116.emf"/><Relationship Id="rId9" Type="http://schemas.openxmlformats.org/officeDocument/2006/relationships/oleObject" Target="../embeddings/oleObject116.bin"/><Relationship Id="rId10" Type="http://schemas.openxmlformats.org/officeDocument/2006/relationships/image" Target="../media/image117.emf"/></Relationships>
</file>

<file path=ppt/slides/_rels/slide26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124.bin"/><Relationship Id="rId12" Type="http://schemas.openxmlformats.org/officeDocument/2006/relationships/image" Target="../media/image122.emf"/><Relationship Id="rId13" Type="http://schemas.openxmlformats.org/officeDocument/2006/relationships/oleObject" Target="../embeddings/oleObject125.bin"/><Relationship Id="rId14" Type="http://schemas.openxmlformats.org/officeDocument/2006/relationships/image" Target="../media/image123.emf"/><Relationship Id="rId1" Type="http://schemas.openxmlformats.org/officeDocument/2006/relationships/vmlDrawing" Target="../drawings/vmlDrawing18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120.bin"/><Relationship Id="rId4" Type="http://schemas.openxmlformats.org/officeDocument/2006/relationships/image" Target="../media/image90.emf"/><Relationship Id="rId5" Type="http://schemas.openxmlformats.org/officeDocument/2006/relationships/oleObject" Target="../embeddings/oleObject121.bin"/><Relationship Id="rId6" Type="http://schemas.openxmlformats.org/officeDocument/2006/relationships/image" Target="../media/image119.emf"/><Relationship Id="rId7" Type="http://schemas.openxmlformats.org/officeDocument/2006/relationships/oleObject" Target="../embeddings/oleObject122.bin"/><Relationship Id="rId8" Type="http://schemas.openxmlformats.org/officeDocument/2006/relationships/image" Target="../media/image120.emf"/><Relationship Id="rId9" Type="http://schemas.openxmlformats.org/officeDocument/2006/relationships/oleObject" Target="../embeddings/oleObject123.bin"/><Relationship Id="rId10" Type="http://schemas.openxmlformats.org/officeDocument/2006/relationships/image" Target="../media/image121.emf"/></Relationships>
</file>

<file path=ppt/slides/_rels/slide27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129.bin"/><Relationship Id="rId20" Type="http://schemas.openxmlformats.org/officeDocument/2006/relationships/image" Target="../media/image131.emf"/><Relationship Id="rId10" Type="http://schemas.openxmlformats.org/officeDocument/2006/relationships/image" Target="../media/image123.emf"/><Relationship Id="rId11" Type="http://schemas.openxmlformats.org/officeDocument/2006/relationships/oleObject" Target="../embeddings/oleObject130.bin"/><Relationship Id="rId12" Type="http://schemas.openxmlformats.org/officeDocument/2006/relationships/image" Target="../media/image127.emf"/><Relationship Id="rId13" Type="http://schemas.openxmlformats.org/officeDocument/2006/relationships/oleObject" Target="../embeddings/oleObject131.bin"/><Relationship Id="rId14" Type="http://schemas.openxmlformats.org/officeDocument/2006/relationships/image" Target="../media/image128.emf"/><Relationship Id="rId15" Type="http://schemas.openxmlformats.org/officeDocument/2006/relationships/oleObject" Target="../embeddings/oleObject132.bin"/><Relationship Id="rId16" Type="http://schemas.openxmlformats.org/officeDocument/2006/relationships/image" Target="../media/image129.emf"/><Relationship Id="rId17" Type="http://schemas.openxmlformats.org/officeDocument/2006/relationships/oleObject" Target="../embeddings/oleObject133.bin"/><Relationship Id="rId18" Type="http://schemas.openxmlformats.org/officeDocument/2006/relationships/image" Target="../media/image130.emf"/><Relationship Id="rId19" Type="http://schemas.openxmlformats.org/officeDocument/2006/relationships/oleObject" Target="../embeddings/oleObject134.bin"/><Relationship Id="rId1" Type="http://schemas.openxmlformats.org/officeDocument/2006/relationships/vmlDrawing" Target="../drawings/vmlDrawing19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126.bin"/><Relationship Id="rId4" Type="http://schemas.openxmlformats.org/officeDocument/2006/relationships/image" Target="../media/image124.emf"/><Relationship Id="rId5" Type="http://schemas.openxmlformats.org/officeDocument/2006/relationships/oleObject" Target="../embeddings/oleObject127.bin"/><Relationship Id="rId6" Type="http://schemas.openxmlformats.org/officeDocument/2006/relationships/image" Target="../media/image125.emf"/><Relationship Id="rId7" Type="http://schemas.openxmlformats.org/officeDocument/2006/relationships/oleObject" Target="../embeddings/oleObject128.bin"/><Relationship Id="rId8" Type="http://schemas.openxmlformats.org/officeDocument/2006/relationships/image" Target="../media/image126.emf"/></Relationships>
</file>

<file path=ppt/slides/_rels/slide28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138.bin"/><Relationship Id="rId20" Type="http://schemas.openxmlformats.org/officeDocument/2006/relationships/image" Target="../media/image140.emf"/><Relationship Id="rId21" Type="http://schemas.openxmlformats.org/officeDocument/2006/relationships/oleObject" Target="../embeddings/oleObject144.bin"/><Relationship Id="rId22" Type="http://schemas.openxmlformats.org/officeDocument/2006/relationships/image" Target="../media/image141.emf"/><Relationship Id="rId10" Type="http://schemas.openxmlformats.org/officeDocument/2006/relationships/image" Target="../media/image135.emf"/><Relationship Id="rId11" Type="http://schemas.openxmlformats.org/officeDocument/2006/relationships/oleObject" Target="../embeddings/oleObject139.bin"/><Relationship Id="rId12" Type="http://schemas.openxmlformats.org/officeDocument/2006/relationships/image" Target="../media/image136.emf"/><Relationship Id="rId13" Type="http://schemas.openxmlformats.org/officeDocument/2006/relationships/oleObject" Target="../embeddings/oleObject140.bin"/><Relationship Id="rId14" Type="http://schemas.openxmlformats.org/officeDocument/2006/relationships/image" Target="../media/image137.emf"/><Relationship Id="rId15" Type="http://schemas.openxmlformats.org/officeDocument/2006/relationships/oleObject" Target="../embeddings/oleObject141.bin"/><Relationship Id="rId16" Type="http://schemas.openxmlformats.org/officeDocument/2006/relationships/image" Target="../media/image138.emf"/><Relationship Id="rId17" Type="http://schemas.openxmlformats.org/officeDocument/2006/relationships/oleObject" Target="../embeddings/oleObject142.bin"/><Relationship Id="rId18" Type="http://schemas.openxmlformats.org/officeDocument/2006/relationships/image" Target="../media/image139.emf"/><Relationship Id="rId19" Type="http://schemas.openxmlformats.org/officeDocument/2006/relationships/oleObject" Target="../embeddings/oleObject143.bin"/><Relationship Id="rId1" Type="http://schemas.openxmlformats.org/officeDocument/2006/relationships/vmlDrawing" Target="../drawings/vmlDrawing20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135.bin"/><Relationship Id="rId4" Type="http://schemas.openxmlformats.org/officeDocument/2006/relationships/image" Target="../media/image132.emf"/><Relationship Id="rId5" Type="http://schemas.openxmlformats.org/officeDocument/2006/relationships/oleObject" Target="../embeddings/oleObject136.bin"/><Relationship Id="rId6" Type="http://schemas.openxmlformats.org/officeDocument/2006/relationships/image" Target="../media/image133.emf"/><Relationship Id="rId7" Type="http://schemas.openxmlformats.org/officeDocument/2006/relationships/oleObject" Target="../embeddings/oleObject137.bin"/><Relationship Id="rId8" Type="http://schemas.openxmlformats.org/officeDocument/2006/relationships/image" Target="../media/image134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1" Type="http://schemas.openxmlformats.org/officeDocument/2006/relationships/image" Target="../media/image5.emf"/><Relationship Id="rId12" Type="http://schemas.openxmlformats.org/officeDocument/2006/relationships/oleObject" Target="../embeddings/oleObject5.bin"/><Relationship Id="rId13" Type="http://schemas.openxmlformats.org/officeDocument/2006/relationships/image" Target="../media/image6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Relationship Id="rId3" Type="http://schemas.openxmlformats.org/officeDocument/2006/relationships/image" Target="../media/image7.png"/><Relationship Id="rId4" Type="http://schemas.openxmlformats.org/officeDocument/2006/relationships/oleObject" Target="../embeddings/oleObject1.bin"/><Relationship Id="rId5" Type="http://schemas.openxmlformats.org/officeDocument/2006/relationships/image" Target="../media/image2.emf"/><Relationship Id="rId6" Type="http://schemas.openxmlformats.org/officeDocument/2006/relationships/oleObject" Target="../embeddings/oleObject2.bin"/><Relationship Id="rId7" Type="http://schemas.openxmlformats.org/officeDocument/2006/relationships/image" Target="../media/image3.emf"/><Relationship Id="rId8" Type="http://schemas.openxmlformats.org/officeDocument/2006/relationships/oleObject" Target="../embeddings/oleObject3.bin"/><Relationship Id="rId9" Type="http://schemas.openxmlformats.org/officeDocument/2006/relationships/image" Target="../media/image4.emf"/><Relationship Id="rId10" Type="http://schemas.openxmlformats.org/officeDocument/2006/relationships/oleObject" Target="../embeddings/oleObject4.bin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10.bin"/><Relationship Id="rId12" Type="http://schemas.openxmlformats.org/officeDocument/2006/relationships/image" Target="../media/image13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6.bin"/><Relationship Id="rId4" Type="http://schemas.openxmlformats.org/officeDocument/2006/relationships/image" Target="../media/image9.emf"/><Relationship Id="rId5" Type="http://schemas.openxmlformats.org/officeDocument/2006/relationships/oleObject" Target="../embeddings/oleObject7.bin"/><Relationship Id="rId6" Type="http://schemas.openxmlformats.org/officeDocument/2006/relationships/image" Target="../media/image10.emf"/><Relationship Id="rId7" Type="http://schemas.openxmlformats.org/officeDocument/2006/relationships/oleObject" Target="../embeddings/oleObject8.bin"/><Relationship Id="rId8" Type="http://schemas.openxmlformats.org/officeDocument/2006/relationships/image" Target="../media/image11.emf"/><Relationship Id="rId9" Type="http://schemas.openxmlformats.org/officeDocument/2006/relationships/oleObject" Target="../embeddings/oleObject9.bin"/><Relationship Id="rId10" Type="http://schemas.openxmlformats.org/officeDocument/2006/relationships/image" Target="../media/image12.emf"/></Relationships>
</file>

<file path=ppt/slides/_rels/slide7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15.bin"/><Relationship Id="rId12" Type="http://schemas.openxmlformats.org/officeDocument/2006/relationships/image" Target="../media/image18.emf"/><Relationship Id="rId13" Type="http://schemas.openxmlformats.org/officeDocument/2006/relationships/oleObject" Target="../embeddings/oleObject16.bin"/><Relationship Id="rId14" Type="http://schemas.openxmlformats.org/officeDocument/2006/relationships/image" Target="../media/image19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11.bin"/><Relationship Id="rId4" Type="http://schemas.openxmlformats.org/officeDocument/2006/relationships/image" Target="../media/image14.emf"/><Relationship Id="rId5" Type="http://schemas.openxmlformats.org/officeDocument/2006/relationships/oleObject" Target="../embeddings/oleObject12.bin"/><Relationship Id="rId6" Type="http://schemas.openxmlformats.org/officeDocument/2006/relationships/image" Target="../media/image15.emf"/><Relationship Id="rId7" Type="http://schemas.openxmlformats.org/officeDocument/2006/relationships/oleObject" Target="../embeddings/oleObject13.bin"/><Relationship Id="rId8" Type="http://schemas.openxmlformats.org/officeDocument/2006/relationships/image" Target="../media/image16.emf"/><Relationship Id="rId9" Type="http://schemas.openxmlformats.org/officeDocument/2006/relationships/oleObject" Target="../embeddings/oleObject14.bin"/><Relationship Id="rId10" Type="http://schemas.openxmlformats.org/officeDocument/2006/relationships/image" Target="../media/image17.emf"/></Relationships>
</file>

<file path=ppt/slides/_rels/slide8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21.bin"/><Relationship Id="rId12" Type="http://schemas.openxmlformats.org/officeDocument/2006/relationships/image" Target="../media/image24.emf"/><Relationship Id="rId13" Type="http://schemas.openxmlformats.org/officeDocument/2006/relationships/oleObject" Target="../embeddings/oleObject22.bin"/><Relationship Id="rId14" Type="http://schemas.openxmlformats.org/officeDocument/2006/relationships/image" Target="../media/image25.emf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17.bin"/><Relationship Id="rId4" Type="http://schemas.openxmlformats.org/officeDocument/2006/relationships/image" Target="../media/image20.emf"/><Relationship Id="rId5" Type="http://schemas.openxmlformats.org/officeDocument/2006/relationships/oleObject" Target="../embeddings/oleObject18.bin"/><Relationship Id="rId6" Type="http://schemas.openxmlformats.org/officeDocument/2006/relationships/image" Target="../media/image21.emf"/><Relationship Id="rId7" Type="http://schemas.openxmlformats.org/officeDocument/2006/relationships/oleObject" Target="../embeddings/oleObject19.bin"/><Relationship Id="rId8" Type="http://schemas.openxmlformats.org/officeDocument/2006/relationships/image" Target="../media/image22.emf"/><Relationship Id="rId9" Type="http://schemas.openxmlformats.org/officeDocument/2006/relationships/oleObject" Target="../embeddings/oleObject20.bin"/><Relationship Id="rId10" Type="http://schemas.openxmlformats.org/officeDocument/2006/relationships/image" Target="../media/image23.emf"/></Relationships>
</file>

<file path=ppt/slides/_rels/slide9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27.bin"/><Relationship Id="rId12" Type="http://schemas.openxmlformats.org/officeDocument/2006/relationships/image" Target="../media/image29.emf"/><Relationship Id="rId13" Type="http://schemas.openxmlformats.org/officeDocument/2006/relationships/oleObject" Target="../embeddings/oleObject28.bin"/><Relationship Id="rId14" Type="http://schemas.openxmlformats.org/officeDocument/2006/relationships/image" Target="../media/image30.emf"/><Relationship Id="rId15" Type="http://schemas.openxmlformats.org/officeDocument/2006/relationships/oleObject" Target="../embeddings/oleObject29.bin"/><Relationship Id="rId16" Type="http://schemas.openxmlformats.org/officeDocument/2006/relationships/image" Target="../media/image31.emf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23.bin"/><Relationship Id="rId4" Type="http://schemas.openxmlformats.org/officeDocument/2006/relationships/image" Target="../media/image26.emf"/><Relationship Id="rId5" Type="http://schemas.openxmlformats.org/officeDocument/2006/relationships/oleObject" Target="../embeddings/oleObject24.bin"/><Relationship Id="rId6" Type="http://schemas.openxmlformats.org/officeDocument/2006/relationships/image" Target="../media/image9.emf"/><Relationship Id="rId7" Type="http://schemas.openxmlformats.org/officeDocument/2006/relationships/oleObject" Target="../embeddings/oleObject25.bin"/><Relationship Id="rId8" Type="http://schemas.openxmlformats.org/officeDocument/2006/relationships/image" Target="../media/image27.emf"/><Relationship Id="rId9" Type="http://schemas.openxmlformats.org/officeDocument/2006/relationships/oleObject" Target="../embeddings/oleObject26.bin"/><Relationship Id="rId10" Type="http://schemas.openxmlformats.org/officeDocument/2006/relationships/image" Target="../media/image2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 txBox="1">
            <a:spLocks/>
          </p:cNvSpPr>
          <p:nvPr/>
        </p:nvSpPr>
        <p:spPr>
          <a:xfrm>
            <a:off x="762364" y="6882"/>
            <a:ext cx="7596554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>
                <a:latin typeface="Arial" charset="0"/>
              </a:rPr>
              <a:t>Exam question topics overview</a:t>
            </a:r>
            <a:endParaRPr lang="en-US" sz="3200" b="1" dirty="0">
              <a:latin typeface="Arial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8029" y="1003724"/>
            <a:ext cx="9045146" cy="57554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1.Derive a transfer function for a dynamical system e.g. mechanical system</a:t>
            </a:r>
            <a:r>
              <a:rPr lang="en-US" sz="1600" dirty="0">
                <a:latin typeface="Arial" charset="0"/>
                <a:ea typeface="Arial" charset="0"/>
                <a:cs typeface="Arial" charset="0"/>
              </a:rPr>
              <a:t/>
            </a:r>
            <a:br>
              <a:rPr lang="en-US" sz="1600" dirty="0">
                <a:latin typeface="Arial" charset="0"/>
                <a:ea typeface="Arial" charset="0"/>
                <a:cs typeface="Arial" charset="0"/>
              </a:rPr>
            </a:br>
            <a:r>
              <a:rPr lang="en-US" sz="1600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  Be able to  write down differential equations of mechanical and electrical systems and applying Laplace transforms</a:t>
            </a:r>
            <a:r>
              <a:rPr lang="en-US" sz="1600" dirty="0">
                <a:latin typeface="Arial" charset="0"/>
                <a:ea typeface="Arial" charset="0"/>
                <a:cs typeface="Arial" charset="0"/>
              </a:rPr>
              <a:t/>
            </a:r>
            <a:br>
              <a:rPr lang="en-US" sz="1600" dirty="0">
                <a:latin typeface="Arial" charset="0"/>
                <a:ea typeface="Arial" charset="0"/>
                <a:cs typeface="Arial" charset="0"/>
              </a:rPr>
            </a:br>
            <a:r>
              <a:rPr lang="en-US" sz="1600" dirty="0">
                <a:latin typeface="Arial" charset="0"/>
                <a:ea typeface="Arial" charset="0"/>
                <a:cs typeface="Arial" charset="0"/>
              </a:rPr>
              <a:t/>
            </a:r>
            <a:br>
              <a:rPr lang="en-US" sz="1600" dirty="0">
                <a:latin typeface="Arial" charset="0"/>
                <a:ea typeface="Arial" charset="0"/>
                <a:cs typeface="Arial" charset="0"/>
              </a:rPr>
            </a:br>
            <a:r>
              <a:rPr lang="en-US" sz="1600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2.Analyze a canonical 2nd order system analysis</a:t>
            </a:r>
            <a:r>
              <a:rPr lang="en-US" sz="1600" dirty="0">
                <a:latin typeface="Arial" charset="0"/>
                <a:ea typeface="Arial" charset="0"/>
                <a:cs typeface="Arial" charset="0"/>
              </a:rPr>
              <a:t/>
            </a:r>
            <a:br>
              <a:rPr lang="en-US" sz="1600" dirty="0">
                <a:latin typeface="Arial" charset="0"/>
                <a:ea typeface="Arial" charset="0"/>
                <a:cs typeface="Arial" charset="0"/>
              </a:rPr>
            </a:br>
            <a:r>
              <a:rPr lang="en-US" sz="1600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  Compare with canonical equations and specify canonical parameters (damping, natural frequency, overshoot etc.)</a:t>
            </a:r>
            <a:r>
              <a:rPr lang="en-US" sz="1600" dirty="0">
                <a:latin typeface="Arial" charset="0"/>
                <a:ea typeface="Arial" charset="0"/>
                <a:cs typeface="Arial" charset="0"/>
              </a:rPr>
              <a:t/>
            </a:r>
            <a:br>
              <a:rPr lang="en-US" sz="1600" dirty="0">
                <a:latin typeface="Arial" charset="0"/>
                <a:ea typeface="Arial" charset="0"/>
                <a:cs typeface="Arial" charset="0"/>
              </a:rPr>
            </a:br>
            <a:r>
              <a:rPr lang="en-US" sz="1600" dirty="0">
                <a:latin typeface="Arial" charset="0"/>
                <a:ea typeface="Arial" charset="0"/>
                <a:cs typeface="Arial" charset="0"/>
              </a:rPr>
              <a:t/>
            </a:r>
            <a:br>
              <a:rPr lang="en-US" sz="1600" dirty="0">
                <a:latin typeface="Arial" charset="0"/>
                <a:ea typeface="Arial" charset="0"/>
                <a:cs typeface="Arial" charset="0"/>
              </a:rPr>
            </a:br>
            <a:r>
              <a:rPr lang="en-US" sz="1600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3.Derive the state space model for a linear dynamical system</a:t>
            </a:r>
            <a:r>
              <a:rPr lang="en-US" sz="1600" dirty="0">
                <a:latin typeface="Arial" charset="0"/>
                <a:ea typeface="Arial" charset="0"/>
                <a:cs typeface="Arial" charset="0"/>
              </a:rPr>
              <a:t/>
            </a:r>
            <a:br>
              <a:rPr lang="en-US" sz="1600" dirty="0">
                <a:latin typeface="Arial" charset="0"/>
                <a:ea typeface="Arial" charset="0"/>
                <a:cs typeface="Arial" charset="0"/>
              </a:rPr>
            </a:br>
            <a:r>
              <a:rPr lang="en-US" sz="1600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  Indicate if the system is stable, controllable and observable</a:t>
            </a:r>
            <a:r>
              <a:rPr lang="en-US" sz="1600" dirty="0">
                <a:latin typeface="Arial" charset="0"/>
                <a:ea typeface="Arial" charset="0"/>
                <a:cs typeface="Arial" charset="0"/>
              </a:rPr>
              <a:t/>
            </a:r>
            <a:br>
              <a:rPr lang="en-US" sz="1600" dirty="0">
                <a:latin typeface="Arial" charset="0"/>
                <a:ea typeface="Arial" charset="0"/>
                <a:cs typeface="Arial" charset="0"/>
              </a:rPr>
            </a:br>
            <a:r>
              <a:rPr lang="en-US" sz="1600" dirty="0">
                <a:latin typeface="Arial" charset="0"/>
                <a:ea typeface="Arial" charset="0"/>
                <a:cs typeface="Arial" charset="0"/>
              </a:rPr>
              <a:t/>
            </a:r>
            <a:br>
              <a:rPr lang="en-US" sz="1600" dirty="0">
                <a:latin typeface="Arial" charset="0"/>
                <a:ea typeface="Arial" charset="0"/>
                <a:cs typeface="Arial" charset="0"/>
              </a:rPr>
            </a:br>
            <a:r>
              <a:rPr lang="en-US" sz="1600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4.Analyze a non-linear dynamical system</a:t>
            </a:r>
            <a:r>
              <a:rPr lang="en-US" sz="1600" dirty="0">
                <a:latin typeface="Arial" charset="0"/>
                <a:ea typeface="Arial" charset="0"/>
                <a:cs typeface="Arial" charset="0"/>
              </a:rPr>
              <a:t/>
            </a:r>
            <a:br>
              <a:rPr lang="en-US" sz="1600" dirty="0">
                <a:latin typeface="Arial" charset="0"/>
                <a:ea typeface="Arial" charset="0"/>
                <a:cs typeface="Arial" charset="0"/>
              </a:rPr>
            </a:br>
            <a:r>
              <a:rPr lang="en-US" sz="1600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  Use linearization based on the Jacobian method to derive a linear state space model in matrix form</a:t>
            </a:r>
            <a:r>
              <a:rPr lang="en-US" sz="1600" dirty="0">
                <a:latin typeface="Arial" charset="0"/>
                <a:ea typeface="Arial" charset="0"/>
                <a:cs typeface="Arial" charset="0"/>
              </a:rPr>
              <a:t/>
            </a:r>
            <a:br>
              <a:rPr lang="en-US" sz="1600" dirty="0">
                <a:latin typeface="Arial" charset="0"/>
                <a:ea typeface="Arial" charset="0"/>
                <a:cs typeface="Arial" charset="0"/>
              </a:rPr>
            </a:br>
            <a:r>
              <a:rPr lang="en-US" sz="1600" dirty="0">
                <a:latin typeface="Arial" charset="0"/>
                <a:ea typeface="Arial" charset="0"/>
                <a:cs typeface="Arial" charset="0"/>
              </a:rPr>
              <a:t/>
            </a:r>
            <a:br>
              <a:rPr lang="en-US" sz="1600" dirty="0">
                <a:latin typeface="Arial" charset="0"/>
                <a:ea typeface="Arial" charset="0"/>
                <a:cs typeface="Arial" charset="0"/>
              </a:rPr>
            </a:br>
            <a:r>
              <a:rPr lang="en-US" sz="1600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5.Design a state feedback controller</a:t>
            </a:r>
            <a:r>
              <a:rPr lang="en-US" sz="1600" dirty="0">
                <a:latin typeface="Arial" charset="0"/>
                <a:ea typeface="Arial" charset="0"/>
                <a:cs typeface="Arial" charset="0"/>
              </a:rPr>
              <a:t/>
            </a:r>
            <a:br>
              <a:rPr lang="en-US" sz="1600" dirty="0">
                <a:latin typeface="Arial" charset="0"/>
                <a:ea typeface="Arial" charset="0"/>
                <a:cs typeface="Arial" charset="0"/>
              </a:rPr>
            </a:br>
            <a:r>
              <a:rPr lang="en-US" sz="1600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  Specify state feedback gain using pole/eigenvalue placement by algebraic manipulation by hand.</a:t>
            </a:r>
            <a:r>
              <a:rPr lang="en-US" sz="1600" dirty="0">
                <a:latin typeface="Arial" charset="0"/>
                <a:ea typeface="Arial" charset="0"/>
                <a:cs typeface="Arial" charset="0"/>
              </a:rPr>
              <a:t/>
            </a:r>
            <a:br>
              <a:rPr lang="en-US" sz="1600" dirty="0">
                <a:latin typeface="Arial" charset="0"/>
                <a:ea typeface="Arial" charset="0"/>
                <a:cs typeface="Arial" charset="0"/>
              </a:rPr>
            </a:br>
            <a:r>
              <a:rPr lang="en-US" sz="1600" dirty="0">
                <a:latin typeface="Arial" charset="0"/>
                <a:ea typeface="Arial" charset="0"/>
                <a:cs typeface="Arial" charset="0"/>
              </a:rPr>
              <a:t/>
            </a:r>
            <a:br>
              <a:rPr lang="en-US" sz="1600" dirty="0">
                <a:latin typeface="Arial" charset="0"/>
                <a:ea typeface="Arial" charset="0"/>
                <a:cs typeface="Arial" charset="0"/>
              </a:rPr>
            </a:br>
            <a:r>
              <a:rPr lang="en-US" sz="1600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6.Observer and integral control</a:t>
            </a:r>
            <a:r>
              <a:rPr lang="en-US" sz="1600" dirty="0">
                <a:latin typeface="Arial" charset="0"/>
                <a:ea typeface="Arial" charset="0"/>
                <a:cs typeface="Arial" charset="0"/>
              </a:rPr>
              <a:t/>
            </a:r>
            <a:br>
              <a:rPr lang="en-US" sz="1600" dirty="0">
                <a:latin typeface="Arial" charset="0"/>
                <a:ea typeface="Arial" charset="0"/>
                <a:cs typeface="Arial" charset="0"/>
              </a:rPr>
            </a:br>
            <a:r>
              <a:rPr lang="en-US" sz="1600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  Understand these concepts and how to implement  them</a:t>
            </a:r>
            <a:r>
              <a:rPr lang="en-US" sz="1600" dirty="0">
                <a:latin typeface="Arial" charset="0"/>
                <a:ea typeface="Arial" charset="0"/>
                <a:cs typeface="Arial" charset="0"/>
              </a:rPr>
              <a:t/>
            </a:r>
            <a:br>
              <a:rPr lang="en-US" sz="1600" dirty="0">
                <a:latin typeface="Arial" charset="0"/>
                <a:ea typeface="Arial" charset="0"/>
                <a:cs typeface="Arial" charset="0"/>
              </a:rPr>
            </a:br>
            <a:r>
              <a:rPr lang="en-US" sz="1600" dirty="0">
                <a:latin typeface="Arial" charset="0"/>
                <a:ea typeface="Arial" charset="0"/>
                <a:cs typeface="Arial" charset="0"/>
              </a:rPr>
              <a:t/>
            </a:r>
            <a:br>
              <a:rPr lang="en-US" sz="1600" dirty="0">
                <a:latin typeface="Arial" charset="0"/>
                <a:ea typeface="Arial" charset="0"/>
                <a:cs typeface="Arial" charset="0"/>
              </a:rPr>
            </a:br>
            <a:r>
              <a:rPr lang="en-US" sz="1600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7.Design an optimal feedback controller</a:t>
            </a:r>
            <a:r>
              <a:rPr lang="en-US" sz="1600" dirty="0">
                <a:latin typeface="Arial" charset="0"/>
                <a:ea typeface="Arial" charset="0"/>
                <a:cs typeface="Arial" charset="0"/>
              </a:rPr>
              <a:t/>
            </a:r>
            <a:br>
              <a:rPr lang="en-US" sz="1600" dirty="0">
                <a:latin typeface="Arial" charset="0"/>
                <a:ea typeface="Arial" charset="0"/>
                <a:cs typeface="Arial" charset="0"/>
              </a:rPr>
            </a:br>
            <a:r>
              <a:rPr lang="en-US" sz="1600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  Specify state feedback gain using Algebraic ricotta equations</a:t>
            </a:r>
            <a:endParaRPr lang="en-US" sz="16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511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200877" y="657149"/>
            <a:ext cx="879802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2000" dirty="0" smtClean="0">
                <a:latin typeface="Arial"/>
                <a:cs typeface="Arial"/>
              </a:rPr>
              <a:t>From the given error function</a:t>
            </a:r>
            <a:endParaRPr lang="en-US" sz="2000" dirty="0">
              <a:latin typeface="Arial"/>
              <a:cs typeface="Arial"/>
            </a:endParaRPr>
          </a:p>
        </p:txBody>
      </p:sp>
      <p:graphicFrame>
        <p:nvGraphicFramePr>
          <p:cNvPr id="26" name="Object 3"/>
          <p:cNvGraphicFramePr>
            <a:graphicFrameLocks noChangeAspect="1"/>
          </p:cNvGraphicFramePr>
          <p:nvPr>
            <p:extLst/>
          </p:nvPr>
        </p:nvGraphicFramePr>
        <p:xfrm>
          <a:off x="788989" y="2790827"/>
          <a:ext cx="5945187" cy="879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4914" name="Equation" r:id="rId3" imgW="2832100" imgH="419100" progId="Equation.DSMT4">
                  <p:embed/>
                </p:oleObj>
              </mc:Choice>
              <mc:Fallback>
                <p:oleObj name="Equation" r:id="rId3" imgW="2832100" imgH="4191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88989" y="2790827"/>
                        <a:ext cx="5945187" cy="8794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57150" cap="rnd">
                            <a:solidFill>
                              <a:srgbClr val="CC0066"/>
                            </a:solidFill>
                            <a:prstDash val="sysDot"/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" name="Rectangle 26"/>
          <p:cNvSpPr/>
          <p:nvPr/>
        </p:nvSpPr>
        <p:spPr>
          <a:xfrm>
            <a:off x="345977" y="2058058"/>
            <a:ext cx="879802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2000" dirty="0" smtClean="0">
                <a:latin typeface="Arial"/>
                <a:cs typeface="Arial"/>
              </a:rPr>
              <a:t>Steady state error is when t tends to infinity </a:t>
            </a:r>
            <a:endParaRPr lang="en-US" sz="2000" dirty="0">
              <a:latin typeface="Arial"/>
              <a:cs typeface="Arial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62364" y="6882"/>
            <a:ext cx="7596554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200" b="1" dirty="0"/>
              <a:t>Q2: Example canonical 2</a:t>
            </a:r>
            <a:r>
              <a:rPr lang="en-GB" sz="3200" b="1" baseline="30000" dirty="0"/>
              <a:t>nd</a:t>
            </a:r>
            <a:r>
              <a:rPr lang="en-GB" sz="3200" b="1" dirty="0"/>
              <a:t> order system</a:t>
            </a:r>
            <a:endParaRPr lang="en-US" sz="3200" b="1" dirty="0">
              <a:latin typeface="Arial" charset="0"/>
            </a:endParaRPr>
          </a:p>
        </p:txBody>
      </p:sp>
      <p:graphicFrame>
        <p:nvGraphicFramePr>
          <p:cNvPr id="9" name="Object 3"/>
          <p:cNvGraphicFramePr>
            <a:graphicFrameLocks noChangeAspect="1"/>
          </p:cNvGraphicFramePr>
          <p:nvPr>
            <p:extLst/>
          </p:nvPr>
        </p:nvGraphicFramePr>
        <p:xfrm>
          <a:off x="762365" y="1372022"/>
          <a:ext cx="3306763" cy="506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4915" name="Equation" r:id="rId5" imgW="1574800" imgH="241300" progId="Equation.3">
                  <p:embed/>
                </p:oleObj>
              </mc:Choice>
              <mc:Fallback>
                <p:oleObj name="Equation" r:id="rId5" imgW="15748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365" y="1372022"/>
                        <a:ext cx="3306763" cy="5064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57150" cap="rnd">
                            <a:solidFill>
                              <a:srgbClr val="CC0066"/>
                            </a:solidFill>
                            <a:prstDash val="sysDot"/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/>
          <p:cNvSpPr/>
          <p:nvPr/>
        </p:nvSpPr>
        <p:spPr>
          <a:xfrm>
            <a:off x="566245" y="4021605"/>
            <a:ext cx="806023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/>
                <a:cs typeface="Arial"/>
              </a:rPr>
              <a:t>So </a:t>
            </a:r>
            <a:r>
              <a:rPr lang="en-US" sz="2000" dirty="0">
                <a:latin typeface="Arial"/>
                <a:cs typeface="Arial"/>
              </a:rPr>
              <a:t>Steady state error </a:t>
            </a:r>
            <a:r>
              <a:rPr lang="en-US" sz="2000" dirty="0" smtClean="0">
                <a:latin typeface="Arial"/>
                <a:cs typeface="Arial"/>
              </a:rPr>
              <a:t>goes to to </a:t>
            </a:r>
            <a:r>
              <a:rPr lang="en-US" sz="2000" dirty="0">
                <a:latin typeface="Arial"/>
                <a:cs typeface="Arial"/>
              </a:rPr>
              <a:t>zero as t </a:t>
            </a:r>
            <a:r>
              <a:rPr lang="en-US" sz="2000" dirty="0" smtClean="0">
                <a:latin typeface="Arial"/>
                <a:cs typeface="Arial"/>
              </a:rPr>
              <a:t>goes to </a:t>
            </a:r>
            <a:r>
              <a:rPr lang="en-US" sz="2000" dirty="0">
                <a:latin typeface="Arial"/>
                <a:cs typeface="Arial"/>
              </a:rPr>
              <a:t>infinity</a:t>
            </a:r>
            <a:r>
              <a:rPr lang="en-GB" sz="2000" dirty="0">
                <a:latin typeface="Arial"/>
                <a:cs typeface="Arial"/>
              </a:rPr>
              <a:t> </a:t>
            </a:r>
            <a:endParaRPr lang="en-US" sz="20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33260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7" grpId="0"/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1026"/>
          <p:cNvSpPr>
            <a:spLocks noGrp="1" noChangeArrowheads="1"/>
          </p:cNvSpPr>
          <p:nvPr>
            <p:ph type="ctrTitle"/>
          </p:nvPr>
        </p:nvSpPr>
        <p:spPr>
          <a:xfrm>
            <a:off x="898769" y="1634067"/>
            <a:ext cx="7239000" cy="3175000"/>
          </a:xfrm>
        </p:spPr>
        <p:txBody>
          <a:bodyPr>
            <a:normAutofit fontScale="90000"/>
          </a:bodyPr>
          <a:lstStyle/>
          <a:p>
            <a:r>
              <a:rPr lang="en-GB" sz="3600" b="1" dirty="0" smtClean="0" smtId="1">
                <a:solidFill>
                  <a:srgbClr val="FF3300"/>
                </a:solidFill>
              </a:rPr>
              <a:t>ROCO218</a:t>
            </a:r>
            <a:r>
              <a:rPr lang="en-GB" sz="3600" b="1" dirty="0" smtClean="0">
                <a:solidFill>
                  <a:srgbClr val="FF3300"/>
                </a:solidFill>
              </a:rPr>
              <a:t>: Control Engineering</a:t>
            </a:r>
            <a:r>
              <a:rPr lang="en-GB" sz="3600" b="1" dirty="0">
                <a:solidFill>
                  <a:srgbClr val="FF3300"/>
                </a:solidFill>
              </a:rPr>
              <a:t/>
            </a:r>
            <a:br>
              <a:rPr lang="en-GB" sz="3600" b="1" dirty="0">
                <a:solidFill>
                  <a:srgbClr val="FF3300"/>
                </a:solidFill>
              </a:rPr>
            </a:br>
            <a:r>
              <a:rPr lang="en-GB" sz="3600" b="1" dirty="0">
                <a:solidFill>
                  <a:srgbClr val="FF3300"/>
                </a:solidFill>
              </a:rPr>
              <a:t> Dr Ian Howard</a:t>
            </a:r>
            <a:br>
              <a:rPr lang="en-GB" sz="3600" b="1" dirty="0">
                <a:solidFill>
                  <a:srgbClr val="FF3300"/>
                </a:solidFill>
              </a:rPr>
            </a:br>
            <a:r>
              <a:rPr lang="en-GB" sz="3600" i="1" dirty="0">
                <a:solidFill>
                  <a:srgbClr val="FF3300"/>
                </a:solidFill>
              </a:rPr>
              <a:t/>
            </a:r>
            <a:br>
              <a:rPr lang="en-GB" sz="3600" i="1" dirty="0">
                <a:solidFill>
                  <a:srgbClr val="FF3300"/>
                </a:solidFill>
              </a:rPr>
            </a:br>
            <a:r>
              <a:rPr lang="en-GB" sz="3600" dirty="0"/>
              <a:t>Tutorial 4 </a:t>
            </a:r>
            <a:r>
              <a:rPr lang="en-GB" sz="3600" dirty="0" smtClean="0"/>
              <a:t/>
            </a:r>
            <a:br>
              <a:rPr lang="en-GB" sz="3600" dirty="0" smtClean="0"/>
            </a:br>
            <a:r>
              <a:rPr lang="en-GB" sz="3600" dirty="0"/>
              <a:t/>
            </a:r>
            <a:br>
              <a:rPr lang="en-GB" sz="3600" dirty="0"/>
            </a:br>
            <a:r>
              <a:rPr lang="en-GB" sz="3600" dirty="0" smtClean="0"/>
              <a:t>2015R exam for ROCO316 Modern Control </a:t>
            </a:r>
            <a:br>
              <a:rPr lang="en-GB" sz="3600" dirty="0" smtClean="0"/>
            </a:br>
            <a:r>
              <a:rPr lang="en-GB" sz="3600" dirty="0" smtClean="0"/>
              <a:t>Solutions to relevant questions</a:t>
            </a: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1653457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/>
          <p:cNvSpPr txBox="1">
            <a:spLocks/>
          </p:cNvSpPr>
          <p:nvPr/>
        </p:nvSpPr>
        <p:spPr>
          <a:xfrm>
            <a:off x="457200" y="6882"/>
            <a:ext cx="82296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/>
              <a:t>Q1: Continuous</a:t>
            </a:r>
            <a:r>
              <a:rPr lang="en-US" sz="3200" b="1" dirty="0"/>
              <a:t>-time nonlinear control system</a:t>
            </a:r>
            <a:endParaRPr lang="en-US" sz="3200" b="1" dirty="0">
              <a:latin typeface="Arial"/>
              <a:cs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78824"/>
            <a:ext cx="9144000" cy="5148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733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/>
          <p:cNvSpPr txBox="1">
            <a:spLocks/>
          </p:cNvSpPr>
          <p:nvPr/>
        </p:nvSpPr>
        <p:spPr>
          <a:xfrm>
            <a:off x="457200" y="6882"/>
            <a:ext cx="82296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/>
              <a:t>Q1: Continuous</a:t>
            </a:r>
            <a:r>
              <a:rPr lang="en-US" sz="3200" b="1" dirty="0"/>
              <a:t>-time nonlinear control system</a:t>
            </a:r>
            <a:endParaRPr lang="en-US" sz="3200" b="1" dirty="0">
              <a:latin typeface="Arial"/>
              <a:cs typeface="Arial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57201" y="806531"/>
            <a:ext cx="707813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err="1" smtClean="0">
                <a:latin typeface="Arial"/>
                <a:cs typeface="Arial"/>
              </a:rPr>
              <a:t>Equilibria</a:t>
            </a:r>
            <a:r>
              <a:rPr lang="en-US" sz="2000" dirty="0" smtClean="0">
                <a:latin typeface="Arial"/>
                <a:cs typeface="Arial"/>
              </a:rPr>
              <a:t> </a:t>
            </a:r>
            <a:r>
              <a:rPr lang="en-US" sz="2000" dirty="0">
                <a:latin typeface="Arial"/>
                <a:cs typeface="Arial"/>
              </a:rPr>
              <a:t>occur when the system us stationary</a:t>
            </a:r>
          </a:p>
          <a:p>
            <a:r>
              <a:rPr lang="en-US" sz="2000" dirty="0">
                <a:latin typeface="Arial"/>
                <a:cs typeface="Arial"/>
              </a:rPr>
              <a:t>To find the </a:t>
            </a:r>
            <a:r>
              <a:rPr lang="en-US" sz="2000" dirty="0" err="1">
                <a:latin typeface="Arial"/>
                <a:cs typeface="Arial"/>
              </a:rPr>
              <a:t>equilibria</a:t>
            </a:r>
            <a:r>
              <a:rPr lang="en-US" sz="2000" dirty="0">
                <a:latin typeface="Arial"/>
                <a:cs typeface="Arial"/>
              </a:rPr>
              <a:t> we must therefore solve the equations</a:t>
            </a:r>
          </a:p>
        </p:txBody>
      </p:sp>
      <p:sp>
        <p:nvSpPr>
          <p:cNvPr id="3" name="Rectangle 2"/>
          <p:cNvSpPr/>
          <p:nvPr/>
        </p:nvSpPr>
        <p:spPr>
          <a:xfrm>
            <a:off x="159659" y="4082432"/>
            <a:ext cx="852714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Arial"/>
                <a:cs typeface="Arial"/>
              </a:rPr>
              <a:t>Therefore, the only equilibrium position of system (1) is (</a:t>
            </a:r>
            <a:r>
              <a:rPr lang="en-US" sz="2000" dirty="0" smtClean="0">
                <a:latin typeface="Arial"/>
                <a:cs typeface="Arial"/>
              </a:rPr>
              <a:t>x1, </a:t>
            </a:r>
            <a:r>
              <a:rPr lang="en-US" sz="2000" dirty="0">
                <a:latin typeface="Arial"/>
                <a:cs typeface="Arial"/>
              </a:rPr>
              <a:t>x2) = (0; 0)</a:t>
            </a:r>
          </a:p>
        </p:txBody>
      </p:sp>
      <p:graphicFrame>
        <p:nvGraphicFramePr>
          <p:cNvPr id="5" name="Object 3"/>
          <p:cNvGraphicFramePr>
            <a:graphicFrameLocks noChangeAspect="1"/>
          </p:cNvGraphicFramePr>
          <p:nvPr>
            <p:extLst/>
          </p:nvPr>
        </p:nvGraphicFramePr>
        <p:xfrm>
          <a:off x="725489" y="1722439"/>
          <a:ext cx="2125662" cy="504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5986" name="Equation" r:id="rId3" imgW="1016000" imgH="241300" progId="Equation.DSMT4">
                  <p:embed/>
                </p:oleObj>
              </mc:Choice>
              <mc:Fallback>
                <p:oleObj name="Equation" r:id="rId3" imgW="1016000" imgH="2413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25489" y="1722439"/>
                        <a:ext cx="2125662" cy="504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57150" cap="rnd">
                            <a:solidFill>
                              <a:srgbClr val="CC0066"/>
                            </a:solidFill>
                            <a:prstDash val="sysDot"/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3"/>
          <p:cNvGraphicFramePr>
            <a:graphicFrameLocks noChangeAspect="1"/>
          </p:cNvGraphicFramePr>
          <p:nvPr>
            <p:extLst/>
          </p:nvPr>
        </p:nvGraphicFramePr>
        <p:xfrm>
          <a:off x="3121479" y="1722439"/>
          <a:ext cx="1301750" cy="504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5987" name="Equation" r:id="rId5" imgW="622300" imgH="241300" progId="Equation.3">
                  <p:embed/>
                </p:oleObj>
              </mc:Choice>
              <mc:Fallback>
                <p:oleObj name="Equation" r:id="rId5" imgW="6223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21479" y="1722439"/>
                        <a:ext cx="1301750" cy="504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57150" cap="rnd">
                            <a:solidFill>
                              <a:srgbClr val="CC0066"/>
                            </a:solidFill>
                            <a:prstDash val="sysDot"/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3"/>
          <p:cNvGraphicFramePr>
            <a:graphicFrameLocks noChangeAspect="1"/>
          </p:cNvGraphicFramePr>
          <p:nvPr>
            <p:extLst/>
          </p:nvPr>
        </p:nvGraphicFramePr>
        <p:xfrm>
          <a:off x="817564" y="2343152"/>
          <a:ext cx="2549525" cy="531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5988" name="Equation" r:id="rId7" imgW="1219200" imgH="254000" progId="Equation.DSMT4">
                  <p:embed/>
                </p:oleObj>
              </mc:Choice>
              <mc:Fallback>
                <p:oleObj name="Equation" r:id="rId7" imgW="1219200" imgH="2540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17564" y="2343152"/>
                        <a:ext cx="2549525" cy="5318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57150" cap="rnd">
                            <a:solidFill>
                              <a:srgbClr val="CC0066"/>
                            </a:solidFill>
                            <a:prstDash val="sysDot"/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/>
          <p:cNvSpPr/>
          <p:nvPr/>
        </p:nvSpPr>
        <p:spPr>
          <a:xfrm>
            <a:off x="725490" y="2989262"/>
            <a:ext cx="209867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/>
                <a:cs typeface="Arial"/>
              </a:rPr>
              <a:t>Substituting in</a:t>
            </a:r>
            <a:endParaRPr lang="en-US" sz="2000" dirty="0">
              <a:latin typeface="Arial"/>
              <a:cs typeface="Arial"/>
            </a:endParaRPr>
          </a:p>
        </p:txBody>
      </p:sp>
      <p:graphicFrame>
        <p:nvGraphicFramePr>
          <p:cNvPr id="9" name="Object 3"/>
          <p:cNvGraphicFramePr>
            <a:graphicFrameLocks noChangeAspect="1"/>
          </p:cNvGraphicFramePr>
          <p:nvPr>
            <p:extLst/>
          </p:nvPr>
        </p:nvGraphicFramePr>
        <p:xfrm>
          <a:off x="2674939" y="2989264"/>
          <a:ext cx="930275" cy="504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5989" name="Equation" r:id="rId9" imgW="444500" imgH="241300" progId="Equation.DSMT4">
                  <p:embed/>
                </p:oleObj>
              </mc:Choice>
              <mc:Fallback>
                <p:oleObj name="Equation" r:id="rId9" imgW="444500" imgH="2413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74939" y="2989264"/>
                        <a:ext cx="930275" cy="504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57150" cap="rnd">
                            <a:solidFill>
                              <a:srgbClr val="CC0066"/>
                            </a:solidFill>
                            <a:prstDash val="sysDot"/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3"/>
          <p:cNvGraphicFramePr>
            <a:graphicFrameLocks noChangeAspect="1"/>
          </p:cNvGraphicFramePr>
          <p:nvPr>
            <p:extLst/>
          </p:nvPr>
        </p:nvGraphicFramePr>
        <p:xfrm>
          <a:off x="819150" y="3551238"/>
          <a:ext cx="1912938" cy="531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5990" name="Equation" r:id="rId11" imgW="914400" imgH="254000" progId="Equation.3">
                  <p:embed/>
                </p:oleObj>
              </mc:Choice>
              <mc:Fallback>
                <p:oleObj name="Equation" r:id="rId11" imgW="914400" imgH="2540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19150" y="3551238"/>
                        <a:ext cx="1912938" cy="5318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57150" cap="rnd">
                            <a:solidFill>
                              <a:srgbClr val="CC0066"/>
                            </a:solidFill>
                            <a:prstDash val="sysDot"/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3"/>
          <p:cNvGraphicFramePr>
            <a:graphicFrameLocks noChangeAspect="1"/>
          </p:cNvGraphicFramePr>
          <p:nvPr>
            <p:extLst/>
          </p:nvPr>
        </p:nvGraphicFramePr>
        <p:xfrm>
          <a:off x="5105901" y="3494089"/>
          <a:ext cx="1195387" cy="504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5991" name="Equation" r:id="rId13" imgW="571500" imgH="241300" progId="Equation.DSMT4">
                  <p:embed/>
                </p:oleObj>
              </mc:Choice>
              <mc:Fallback>
                <p:oleObj name="Equation" r:id="rId13" imgW="571500" imgH="2413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105901" y="3494089"/>
                        <a:ext cx="1195387" cy="504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57150" cap="rnd">
                            <a:solidFill>
                              <a:srgbClr val="CC0066"/>
                            </a:solidFill>
                            <a:prstDash val="sysDot"/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3"/>
          <p:cNvGraphicFramePr>
            <a:graphicFrameLocks noChangeAspect="1"/>
          </p:cNvGraphicFramePr>
          <p:nvPr>
            <p:extLst/>
          </p:nvPr>
        </p:nvGraphicFramePr>
        <p:xfrm>
          <a:off x="6780213" y="3494089"/>
          <a:ext cx="1222375" cy="504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5992" name="Equation" r:id="rId15" imgW="584200" imgH="241300" progId="Equation.3">
                  <p:embed/>
                </p:oleObj>
              </mc:Choice>
              <mc:Fallback>
                <p:oleObj name="Equation" r:id="rId15" imgW="5842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780213" y="3494089"/>
                        <a:ext cx="1222375" cy="504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57150" cap="rnd">
                            <a:solidFill>
                              <a:srgbClr val="CC0066"/>
                            </a:solidFill>
                            <a:prstDash val="sysDot"/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Rectangle 12"/>
          <p:cNvSpPr/>
          <p:nvPr/>
        </p:nvSpPr>
        <p:spPr>
          <a:xfrm>
            <a:off x="159659" y="4482542"/>
            <a:ext cx="707813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/>
                <a:cs typeface="Arial"/>
              </a:rPr>
              <a:t>To linearize the system at this point we need to evaluate the </a:t>
            </a:r>
            <a:r>
              <a:rPr lang="en-US" sz="2000" dirty="0" err="1" smtClean="0">
                <a:latin typeface="Arial"/>
                <a:cs typeface="Arial"/>
              </a:rPr>
              <a:t>Jacobian</a:t>
            </a:r>
            <a:r>
              <a:rPr lang="en-US" sz="2000" dirty="0" smtClean="0">
                <a:latin typeface="Arial"/>
                <a:cs typeface="Arial"/>
              </a:rPr>
              <a:t> at this point</a:t>
            </a:r>
            <a:endParaRPr lang="en-US" sz="2000" dirty="0">
              <a:latin typeface="Arial"/>
              <a:cs typeface="Arial"/>
            </a:endParaRPr>
          </a:p>
        </p:txBody>
      </p:sp>
      <p:graphicFrame>
        <p:nvGraphicFramePr>
          <p:cNvPr id="14" name="Object 3"/>
          <p:cNvGraphicFramePr>
            <a:graphicFrameLocks noChangeAspect="1"/>
          </p:cNvGraphicFramePr>
          <p:nvPr>
            <p:extLst/>
          </p:nvPr>
        </p:nvGraphicFramePr>
        <p:xfrm>
          <a:off x="469900" y="5626102"/>
          <a:ext cx="2205038" cy="504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5993" name="Equation" r:id="rId17" imgW="1054100" imgH="241300" progId="Equation.DSMT4">
                  <p:embed/>
                </p:oleObj>
              </mc:Choice>
              <mc:Fallback>
                <p:oleObj name="Equation" r:id="rId17" imgW="1054100" imgH="2413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9900" y="5626102"/>
                        <a:ext cx="2205038" cy="504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57150" cap="rnd">
                            <a:solidFill>
                              <a:srgbClr val="CC0066"/>
                            </a:solidFill>
                            <a:prstDash val="sysDot"/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3"/>
          <p:cNvGraphicFramePr>
            <a:graphicFrameLocks noChangeAspect="1"/>
          </p:cNvGraphicFramePr>
          <p:nvPr>
            <p:extLst/>
          </p:nvPr>
        </p:nvGraphicFramePr>
        <p:xfrm>
          <a:off x="457200" y="6130927"/>
          <a:ext cx="2654300" cy="531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5994" name="Equation" r:id="rId19" imgW="1270000" imgH="254000" progId="Equation.3">
                  <p:embed/>
                </p:oleObj>
              </mc:Choice>
              <mc:Fallback>
                <p:oleObj name="Equation" r:id="rId19" imgW="1270000" imgH="2540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200" y="6130927"/>
                        <a:ext cx="2654300" cy="5318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57150" cap="rnd">
                            <a:solidFill>
                              <a:srgbClr val="CC0066"/>
                            </a:solidFill>
                            <a:prstDash val="sysDot"/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Rectangle 16"/>
          <p:cNvSpPr/>
          <p:nvPr/>
        </p:nvSpPr>
        <p:spPr>
          <a:xfrm>
            <a:off x="275999" y="5300632"/>
            <a:ext cx="577237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/>
                <a:cs typeface="Arial"/>
              </a:rPr>
              <a:t>From the state equations we can write</a:t>
            </a:r>
            <a:endParaRPr lang="en-US" sz="2000" dirty="0">
              <a:latin typeface="Arial"/>
              <a:cs typeface="Arial"/>
            </a:endParaRPr>
          </a:p>
        </p:txBody>
      </p:sp>
      <p:graphicFrame>
        <p:nvGraphicFramePr>
          <p:cNvPr id="18" name="Object 3"/>
          <p:cNvGraphicFramePr>
            <a:graphicFrameLocks noChangeAspect="1"/>
          </p:cNvGraphicFramePr>
          <p:nvPr>
            <p:extLst/>
          </p:nvPr>
        </p:nvGraphicFramePr>
        <p:xfrm>
          <a:off x="3419475" y="3494088"/>
          <a:ext cx="1220788" cy="531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5995" name="Equation" r:id="rId21" imgW="584200" imgH="254000" progId="Equation.DSMT4">
                  <p:embed/>
                </p:oleObj>
              </mc:Choice>
              <mc:Fallback>
                <p:oleObj name="Equation" r:id="rId21" imgW="584200" imgH="2540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19475" y="3494088"/>
                        <a:ext cx="1220788" cy="5318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57150" cap="rnd">
                            <a:solidFill>
                              <a:srgbClr val="CC0066"/>
                            </a:solidFill>
                            <a:prstDash val="sysDot"/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6322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 bldLvl="2"/>
      <p:bldP spid="3" grpId="0"/>
      <p:bldP spid="8" grpId="0"/>
      <p:bldP spid="13" grpId="0"/>
      <p:bldP spid="1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/>
          <p:cNvSpPr txBox="1">
            <a:spLocks/>
          </p:cNvSpPr>
          <p:nvPr/>
        </p:nvSpPr>
        <p:spPr>
          <a:xfrm>
            <a:off x="457200" y="6882"/>
            <a:ext cx="82296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/>
              <a:t>Q1: Continuous</a:t>
            </a:r>
            <a:r>
              <a:rPr lang="en-US" sz="3200" b="1" dirty="0"/>
              <a:t>-time nonlinear control system</a:t>
            </a:r>
            <a:endParaRPr lang="en-US" sz="3200" b="1" dirty="0">
              <a:latin typeface="Arial"/>
              <a:cs typeface="Arial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997782" y="679461"/>
            <a:ext cx="4146219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/>
                <a:cs typeface="Arial"/>
              </a:rPr>
              <a:t>The </a:t>
            </a:r>
            <a:r>
              <a:rPr lang="en-US" sz="2000" dirty="0" err="1" smtClean="0">
                <a:latin typeface="Arial"/>
                <a:cs typeface="Arial"/>
              </a:rPr>
              <a:t>Jacobian</a:t>
            </a:r>
            <a:r>
              <a:rPr lang="en-US" sz="2000" dirty="0" smtClean="0">
                <a:latin typeface="Arial"/>
                <a:cs typeface="Arial"/>
              </a:rPr>
              <a:t> of the system is a 2x2 matrix since we have 2 state variables</a:t>
            </a:r>
            <a:endParaRPr lang="en-US" sz="2000" dirty="0">
              <a:latin typeface="Arial"/>
              <a:cs typeface="Arial"/>
            </a:endParaRPr>
          </a:p>
        </p:txBody>
      </p:sp>
      <p:graphicFrame>
        <p:nvGraphicFramePr>
          <p:cNvPr id="14" name="Object 3"/>
          <p:cNvGraphicFramePr>
            <a:graphicFrameLocks noChangeAspect="1"/>
          </p:cNvGraphicFramePr>
          <p:nvPr>
            <p:extLst/>
          </p:nvPr>
        </p:nvGraphicFramePr>
        <p:xfrm>
          <a:off x="155957" y="1090313"/>
          <a:ext cx="1647825" cy="504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7010" name="Equation" r:id="rId3" imgW="787400" imgH="241300" progId="Equation.DSMT4">
                  <p:embed/>
                </p:oleObj>
              </mc:Choice>
              <mc:Fallback>
                <p:oleObj name="Equation" r:id="rId3" imgW="787400" imgH="2413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5957" y="1090313"/>
                        <a:ext cx="1647825" cy="504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57150" cap="rnd">
                            <a:solidFill>
                              <a:srgbClr val="CC0066"/>
                            </a:solidFill>
                            <a:prstDash val="sysDot"/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3"/>
          <p:cNvGraphicFramePr>
            <a:graphicFrameLocks noChangeAspect="1"/>
          </p:cNvGraphicFramePr>
          <p:nvPr>
            <p:extLst/>
          </p:nvPr>
        </p:nvGraphicFramePr>
        <p:xfrm>
          <a:off x="2319873" y="1006643"/>
          <a:ext cx="2044700" cy="531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7011" name="Equation" r:id="rId5" imgW="977900" imgH="254000" progId="Equation.DSMT4">
                  <p:embed/>
                </p:oleObj>
              </mc:Choice>
              <mc:Fallback>
                <p:oleObj name="Equation" r:id="rId5" imgW="977900" imgH="2540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19873" y="1006643"/>
                        <a:ext cx="2044700" cy="5318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57150" cap="rnd">
                            <a:solidFill>
                              <a:srgbClr val="CC0066"/>
                            </a:solidFill>
                            <a:prstDash val="sysDot"/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Object 17"/>
          <p:cNvGraphicFramePr>
            <a:graphicFrameLocks noChangeAspect="1"/>
          </p:cNvGraphicFramePr>
          <p:nvPr>
            <p:extLst/>
          </p:nvPr>
        </p:nvGraphicFramePr>
        <p:xfrm>
          <a:off x="321212" y="2402535"/>
          <a:ext cx="1316037" cy="758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7012" name="Equation" r:id="rId7" imgW="749300" imgH="431800" progId="Equation.DSMT4">
                  <p:embed/>
                </p:oleObj>
              </mc:Choice>
              <mc:Fallback>
                <p:oleObj name="Equation" r:id="rId7" imgW="749300" imgH="431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21212" y="2402535"/>
                        <a:ext cx="1316037" cy="758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Object 18"/>
          <p:cNvGraphicFramePr>
            <a:graphicFrameLocks noChangeAspect="1"/>
          </p:cNvGraphicFramePr>
          <p:nvPr>
            <p:extLst/>
          </p:nvPr>
        </p:nvGraphicFramePr>
        <p:xfrm>
          <a:off x="2272630" y="2402535"/>
          <a:ext cx="1182688" cy="758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7013" name="Equation" r:id="rId9" imgW="673100" imgH="431800" progId="Equation.DSMT4">
                  <p:embed/>
                </p:oleObj>
              </mc:Choice>
              <mc:Fallback>
                <p:oleObj name="Equation" r:id="rId9" imgW="673100" imgH="431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272630" y="2402535"/>
                        <a:ext cx="1182688" cy="758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Object 19"/>
          <p:cNvGraphicFramePr>
            <a:graphicFrameLocks noChangeAspect="1"/>
          </p:cNvGraphicFramePr>
          <p:nvPr>
            <p:extLst/>
          </p:nvPr>
        </p:nvGraphicFramePr>
        <p:xfrm>
          <a:off x="218024" y="3236519"/>
          <a:ext cx="1136650" cy="758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7014" name="Equation" r:id="rId11" imgW="647700" imgH="431800" progId="Equation.3">
                  <p:embed/>
                </p:oleObj>
              </mc:Choice>
              <mc:Fallback>
                <p:oleObj name="Equation" r:id="rId11" imgW="6477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18024" y="3236519"/>
                        <a:ext cx="1136650" cy="758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Object 20"/>
          <p:cNvGraphicFramePr>
            <a:graphicFrameLocks noChangeAspect="1"/>
          </p:cNvGraphicFramePr>
          <p:nvPr>
            <p:extLst/>
          </p:nvPr>
        </p:nvGraphicFramePr>
        <p:xfrm>
          <a:off x="2272629" y="3236519"/>
          <a:ext cx="1941513" cy="758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7015" name="Equation" r:id="rId13" imgW="1104900" imgH="431800" progId="Equation.DSMT4">
                  <p:embed/>
                </p:oleObj>
              </mc:Choice>
              <mc:Fallback>
                <p:oleObj name="Equation" r:id="rId13" imgW="1104900" imgH="431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2272629" y="3236519"/>
                        <a:ext cx="1941513" cy="758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Rectangle 21"/>
          <p:cNvSpPr/>
          <p:nvPr/>
        </p:nvSpPr>
        <p:spPr>
          <a:xfrm>
            <a:off x="218023" y="1694647"/>
            <a:ext cx="446936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 charset="0"/>
              </a:rPr>
              <a:t>Taking partial derivatives  </a:t>
            </a:r>
            <a:r>
              <a:rPr lang="en-US" sz="2000" dirty="0" err="1" smtClean="0">
                <a:latin typeface="Arial" charset="0"/>
              </a:rPr>
              <a:t>w.r.t</a:t>
            </a:r>
            <a:r>
              <a:rPr lang="en-US" sz="2000" dirty="0" smtClean="0">
                <a:latin typeface="Arial" charset="0"/>
              </a:rPr>
              <a:t>. to state variables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23" name="Object 22"/>
          <p:cNvGraphicFramePr>
            <a:graphicFrameLocks noChangeAspect="1"/>
          </p:cNvGraphicFramePr>
          <p:nvPr>
            <p:extLst/>
          </p:nvPr>
        </p:nvGraphicFramePr>
        <p:xfrm>
          <a:off x="6092217" y="1468043"/>
          <a:ext cx="2119312" cy="1743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7016" name="Equation" r:id="rId15" imgW="1206500" imgH="990600" progId="Equation.DSMT4">
                  <p:embed/>
                </p:oleObj>
              </mc:Choice>
              <mc:Fallback>
                <p:oleObj name="Equation" r:id="rId15" imgW="1206500" imgH="990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6092217" y="1468043"/>
                        <a:ext cx="2119312" cy="1743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Rectangle 23"/>
          <p:cNvSpPr/>
          <p:nvPr/>
        </p:nvSpPr>
        <p:spPr>
          <a:xfrm>
            <a:off x="148999" y="606533"/>
            <a:ext cx="874369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 charset="0"/>
              </a:rPr>
              <a:t>Given these two functions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25" name="Object 24"/>
          <p:cNvGraphicFramePr>
            <a:graphicFrameLocks noChangeAspect="1"/>
          </p:cNvGraphicFramePr>
          <p:nvPr>
            <p:extLst/>
          </p:nvPr>
        </p:nvGraphicFramePr>
        <p:xfrm>
          <a:off x="174254" y="3995344"/>
          <a:ext cx="2743200" cy="962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7017" name="Equation" r:id="rId17" imgW="1562100" imgH="546100" progId="Equation.DSMT4">
                  <p:embed/>
                </p:oleObj>
              </mc:Choice>
              <mc:Fallback>
                <p:oleObj name="Equation" r:id="rId17" imgW="1562100" imgH="5461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174254" y="3995344"/>
                        <a:ext cx="2743200" cy="962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Object 25"/>
          <p:cNvGraphicFramePr>
            <a:graphicFrameLocks noChangeAspect="1"/>
          </p:cNvGraphicFramePr>
          <p:nvPr>
            <p:extLst/>
          </p:nvPr>
        </p:nvGraphicFramePr>
        <p:xfrm>
          <a:off x="174254" y="5700715"/>
          <a:ext cx="3946526" cy="962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7018" name="Equation" r:id="rId19" imgW="2247900" imgH="546100" progId="Equation.3">
                  <p:embed/>
                </p:oleObj>
              </mc:Choice>
              <mc:Fallback>
                <p:oleObj name="Equation" r:id="rId19" imgW="2247900" imgH="546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174254" y="5700715"/>
                        <a:ext cx="3946526" cy="962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" name="Rectangle 26"/>
          <p:cNvSpPr/>
          <p:nvPr/>
        </p:nvSpPr>
        <p:spPr>
          <a:xfrm>
            <a:off x="367151" y="4978290"/>
            <a:ext cx="29711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 charset="0"/>
              </a:rPr>
              <a:t>Evaluating at (0,0)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28" name="Object 27"/>
          <p:cNvGraphicFramePr>
            <a:graphicFrameLocks noChangeAspect="1"/>
          </p:cNvGraphicFramePr>
          <p:nvPr>
            <p:extLst/>
          </p:nvPr>
        </p:nvGraphicFramePr>
        <p:xfrm>
          <a:off x="4214142" y="5745165"/>
          <a:ext cx="1584325" cy="873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7019" name="Equation" r:id="rId21" imgW="901700" imgH="495300" progId="Equation.DSMT4">
                  <p:embed/>
                </p:oleObj>
              </mc:Choice>
              <mc:Fallback>
                <p:oleObj name="Equation" r:id="rId21" imgW="901700" imgH="4953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4214142" y="5745165"/>
                        <a:ext cx="1584325" cy="873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3700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22" grpId="0" build="p" bldLvl="2"/>
      <p:bldP spid="24" grpId="0" build="p" bldLvl="2"/>
      <p:bldP spid="27" grpId="0" build="p" bldLvl="2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/>
          <p:cNvSpPr txBox="1">
            <a:spLocks/>
          </p:cNvSpPr>
          <p:nvPr/>
        </p:nvSpPr>
        <p:spPr>
          <a:xfrm>
            <a:off x="457200" y="6882"/>
            <a:ext cx="82296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/>
              <a:t>Q1: Continuous</a:t>
            </a:r>
            <a:r>
              <a:rPr lang="en-US" sz="3200" b="1" dirty="0"/>
              <a:t>-time nonlinear control system</a:t>
            </a:r>
            <a:endParaRPr lang="en-US" sz="3200" b="1" dirty="0">
              <a:latin typeface="Arial"/>
              <a:cs typeface="Arial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172165" y="705717"/>
            <a:ext cx="193553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 charset="0"/>
              </a:rPr>
              <a:t>The </a:t>
            </a:r>
            <a:r>
              <a:rPr lang="en-US" sz="2000" dirty="0" err="1" smtClean="0">
                <a:latin typeface="Arial" charset="0"/>
              </a:rPr>
              <a:t>Jacobian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28" name="Object 27"/>
          <p:cNvGraphicFramePr>
            <a:graphicFrameLocks noChangeAspect="1"/>
          </p:cNvGraphicFramePr>
          <p:nvPr>
            <p:extLst/>
          </p:nvPr>
        </p:nvGraphicFramePr>
        <p:xfrm>
          <a:off x="3603626" y="1076325"/>
          <a:ext cx="3190875" cy="984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8040" name="Equation" r:id="rId3" imgW="1816100" imgH="558800" progId="Equation.3">
                  <p:embed/>
                </p:oleObj>
              </mc:Choice>
              <mc:Fallback>
                <p:oleObj name="Equation" r:id="rId3" imgW="1816100" imgH="558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603626" y="1076325"/>
                        <a:ext cx="3190875" cy="984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6"/>
          <p:cNvGraphicFramePr>
            <a:graphicFrameLocks noChangeAspect="1"/>
          </p:cNvGraphicFramePr>
          <p:nvPr>
            <p:extLst/>
          </p:nvPr>
        </p:nvGraphicFramePr>
        <p:xfrm>
          <a:off x="174626" y="1187452"/>
          <a:ext cx="1806575" cy="873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8041" name="Equation" r:id="rId5" imgW="1028700" imgH="495300" progId="Equation.DSMT4">
                  <p:embed/>
                </p:oleObj>
              </mc:Choice>
              <mc:Fallback>
                <p:oleObj name="Equation" r:id="rId5" imgW="1028700" imgH="4953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74626" y="1187452"/>
                        <a:ext cx="1806575" cy="873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Rectangle 28"/>
          <p:cNvSpPr/>
          <p:nvPr/>
        </p:nvSpPr>
        <p:spPr>
          <a:xfrm>
            <a:off x="3603626" y="591904"/>
            <a:ext cx="424207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 charset="0"/>
              </a:rPr>
              <a:t>Has the associated linear system</a:t>
            </a:r>
            <a:endParaRPr lang="en-US" sz="2000" dirty="0">
              <a:latin typeface="Arial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148998" y="2229490"/>
            <a:ext cx="853780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 charset="0"/>
              </a:rPr>
              <a:t>The characteristic polynomial is found by finding the eigenvalues </a:t>
            </a:r>
            <a:r>
              <a:rPr lang="en-US" sz="2000" dirty="0" err="1" smtClean="0">
                <a:latin typeface="Arial" charset="0"/>
              </a:rPr>
              <a:t>λ</a:t>
            </a:r>
            <a:r>
              <a:rPr lang="en-US" sz="2000" dirty="0" smtClean="0">
                <a:latin typeface="Arial" charset="0"/>
              </a:rPr>
              <a:t> of the </a:t>
            </a:r>
            <a:r>
              <a:rPr lang="en-US" sz="2000" dirty="0" err="1" smtClean="0">
                <a:latin typeface="Arial" charset="0"/>
              </a:rPr>
              <a:t>Jacobian</a:t>
            </a:r>
            <a:r>
              <a:rPr lang="en-US" sz="2000" dirty="0" smtClean="0">
                <a:latin typeface="Arial" charset="0"/>
              </a:rPr>
              <a:t> matrix which is achieved by solving the equation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32" name="Object 31"/>
          <p:cNvGraphicFramePr>
            <a:graphicFrameLocks noChangeAspect="1"/>
          </p:cNvGraphicFramePr>
          <p:nvPr>
            <p:extLst/>
          </p:nvPr>
        </p:nvGraphicFramePr>
        <p:xfrm>
          <a:off x="436063" y="6330449"/>
          <a:ext cx="1671637" cy="358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8042" name="Equation" r:id="rId7" imgW="952500" imgH="203200" progId="Equation.DSMT4">
                  <p:embed/>
                </p:oleObj>
              </mc:Choice>
              <mc:Fallback>
                <p:oleObj name="Equation" r:id="rId7" imgW="952500" imgH="203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36063" y="6330449"/>
                        <a:ext cx="1671637" cy="358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" name="Object 33"/>
          <p:cNvGraphicFramePr>
            <a:graphicFrameLocks noChangeAspect="1"/>
          </p:cNvGraphicFramePr>
          <p:nvPr>
            <p:extLst/>
          </p:nvPr>
        </p:nvGraphicFramePr>
        <p:xfrm>
          <a:off x="174625" y="3112294"/>
          <a:ext cx="1023938" cy="314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8043" name="Equation" r:id="rId9" imgW="584200" imgH="177800" progId="Equation.3">
                  <p:embed/>
                </p:oleObj>
              </mc:Choice>
              <mc:Fallback>
                <p:oleObj name="Equation" r:id="rId9" imgW="584200" imgH="177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74625" y="3112294"/>
                        <a:ext cx="1023938" cy="314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1532844" y="3112294"/>
          <a:ext cx="1714500" cy="314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8044" name="Equation" r:id="rId11" imgW="977900" imgH="177800" progId="Equation.DSMT4">
                  <p:embed/>
                </p:oleObj>
              </mc:Choice>
              <mc:Fallback>
                <p:oleObj name="Equation" r:id="rId11" imgW="977900" imgH="177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532844" y="3112294"/>
                        <a:ext cx="1714500" cy="314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6" name="Object 35"/>
          <p:cNvGraphicFramePr>
            <a:graphicFrameLocks noChangeAspect="1"/>
          </p:cNvGraphicFramePr>
          <p:nvPr>
            <p:extLst/>
          </p:nvPr>
        </p:nvGraphicFramePr>
        <p:xfrm>
          <a:off x="3446463" y="3112292"/>
          <a:ext cx="1870075" cy="404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8045" name="Equation" r:id="rId13" imgW="1066800" imgH="228600" progId="Equation.3">
                  <p:embed/>
                </p:oleObj>
              </mc:Choice>
              <mc:Fallback>
                <p:oleObj name="Equation" r:id="rId13" imgW="10668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3446463" y="3112292"/>
                        <a:ext cx="1870075" cy="4048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7" name="Rectangle 36"/>
          <p:cNvSpPr/>
          <p:nvPr/>
        </p:nvSpPr>
        <p:spPr>
          <a:xfrm>
            <a:off x="172165" y="3517104"/>
            <a:ext cx="813232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 charset="0"/>
              </a:rPr>
              <a:t>Where X are the corresponding eigenvectors</a:t>
            </a:r>
          </a:p>
        </p:txBody>
      </p:sp>
      <p:graphicFrame>
        <p:nvGraphicFramePr>
          <p:cNvPr id="13" name="Object 12"/>
          <p:cNvGraphicFramePr>
            <a:graphicFrameLocks noChangeAspect="1"/>
          </p:cNvGraphicFramePr>
          <p:nvPr>
            <p:extLst/>
          </p:nvPr>
        </p:nvGraphicFramePr>
        <p:xfrm>
          <a:off x="1629069" y="4105901"/>
          <a:ext cx="957262" cy="404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8046" name="Equation" r:id="rId15" imgW="546100" imgH="228600" progId="Equation.DSMT4">
                  <p:embed/>
                </p:oleObj>
              </mc:Choice>
              <mc:Fallback>
                <p:oleObj name="Equation" r:id="rId15" imgW="5461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1629069" y="4105901"/>
                        <a:ext cx="957262" cy="4048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tangle 13"/>
          <p:cNvSpPr/>
          <p:nvPr/>
        </p:nvSpPr>
        <p:spPr>
          <a:xfrm>
            <a:off x="45664" y="4094000"/>
            <a:ext cx="193553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 charset="0"/>
              </a:rPr>
              <a:t>If the term</a:t>
            </a:r>
            <a:endParaRPr lang="en-US" sz="2000" dirty="0">
              <a:latin typeface="Arial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807184" y="4110603"/>
            <a:ext cx="294944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Arial" charset="0"/>
              </a:rPr>
              <a:t>h</a:t>
            </a:r>
            <a:r>
              <a:rPr lang="en-US" sz="2000" dirty="0" smtClean="0">
                <a:latin typeface="Arial" charset="0"/>
              </a:rPr>
              <a:t>as an inverse then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16" name="Object 15"/>
          <p:cNvGraphicFramePr>
            <a:graphicFrameLocks noChangeAspect="1"/>
          </p:cNvGraphicFramePr>
          <p:nvPr>
            <p:extLst/>
          </p:nvPr>
        </p:nvGraphicFramePr>
        <p:xfrm>
          <a:off x="524963" y="4661795"/>
          <a:ext cx="1582738" cy="404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8047" name="Equation" r:id="rId17" imgW="901700" imgH="228600" progId="Equation.DSMT4">
                  <p:embed/>
                </p:oleObj>
              </mc:Choice>
              <mc:Fallback>
                <p:oleObj name="Equation" r:id="rId17" imgW="9017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524963" y="4661795"/>
                        <a:ext cx="1582738" cy="404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Object 17"/>
          <p:cNvGraphicFramePr>
            <a:graphicFrameLocks noChangeAspect="1"/>
          </p:cNvGraphicFramePr>
          <p:nvPr>
            <p:extLst/>
          </p:nvPr>
        </p:nvGraphicFramePr>
        <p:xfrm>
          <a:off x="2333625" y="4627664"/>
          <a:ext cx="2982913" cy="473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8048" name="Equation" r:id="rId19" imgW="1701800" imgH="266700" progId="Equation.DSMT4">
                  <p:embed/>
                </p:oleObj>
              </mc:Choice>
              <mc:Fallback>
                <p:oleObj name="Equation" r:id="rId19" imgW="1701800" imgH="2667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2333625" y="4627664"/>
                        <a:ext cx="2982913" cy="473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Object 18"/>
          <p:cNvGraphicFramePr>
            <a:graphicFrameLocks noChangeAspect="1"/>
          </p:cNvGraphicFramePr>
          <p:nvPr>
            <p:extLst/>
          </p:nvPr>
        </p:nvGraphicFramePr>
        <p:xfrm>
          <a:off x="5519981" y="4717356"/>
          <a:ext cx="1092200" cy="2936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8049" name="Equation" r:id="rId21" imgW="622300" imgH="165100" progId="Equation.3">
                  <p:embed/>
                </p:oleObj>
              </mc:Choice>
              <mc:Fallback>
                <p:oleObj name="Equation" r:id="rId21" imgW="622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5519981" y="4717356"/>
                        <a:ext cx="1092200" cy="2936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Object 19"/>
          <p:cNvGraphicFramePr>
            <a:graphicFrameLocks noChangeAspect="1"/>
          </p:cNvGraphicFramePr>
          <p:nvPr>
            <p:extLst/>
          </p:nvPr>
        </p:nvGraphicFramePr>
        <p:xfrm>
          <a:off x="6843986" y="4682446"/>
          <a:ext cx="1001713" cy="2936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8050" name="Equation" r:id="rId23" imgW="571500" imgH="165100" progId="Equation.DSMT4">
                  <p:embed/>
                </p:oleObj>
              </mc:Choice>
              <mc:Fallback>
                <p:oleObj name="Equation" r:id="rId23" imgW="571500" imgH="1651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6843986" y="4682446"/>
                        <a:ext cx="1001713" cy="2936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Rectangle 20"/>
          <p:cNvSpPr/>
          <p:nvPr/>
        </p:nvSpPr>
        <p:spPr>
          <a:xfrm>
            <a:off x="174626" y="5204516"/>
            <a:ext cx="834544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 charset="0"/>
              </a:rPr>
              <a:t>This is the trivial solution!</a:t>
            </a:r>
          </a:p>
          <a:p>
            <a:r>
              <a:rPr lang="en-US" sz="2000" dirty="0" smtClean="0">
                <a:latin typeface="Arial" charset="0"/>
              </a:rPr>
              <a:t>However we get a </a:t>
            </a:r>
            <a:r>
              <a:rPr lang="en-US" sz="2000" dirty="0">
                <a:latin typeface="Arial" charset="0"/>
              </a:rPr>
              <a:t>non-trivial solution </a:t>
            </a:r>
            <a:r>
              <a:rPr lang="en-US" sz="2000" dirty="0" smtClean="0">
                <a:latin typeface="Arial" charset="0"/>
              </a:rPr>
              <a:t>when the </a:t>
            </a:r>
            <a:r>
              <a:rPr lang="en-US" sz="2000" dirty="0" err="1" smtClean="0">
                <a:latin typeface="Arial" charset="0"/>
              </a:rPr>
              <a:t>Jacobian</a:t>
            </a:r>
            <a:r>
              <a:rPr lang="en-US" sz="2000" dirty="0" smtClean="0">
                <a:latin typeface="Arial" charset="0"/>
              </a:rPr>
              <a:t> term has no inverse, which occurs when</a:t>
            </a:r>
            <a:endParaRPr lang="en-US" sz="20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6674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build="p" bldLvl="2"/>
      <p:bldP spid="29" grpId="0" build="p" bldLvl="2"/>
      <p:bldP spid="30" grpId="0" build="p" bldLvl="2"/>
      <p:bldP spid="37" grpId="0" build="p" bldLvl="2"/>
      <p:bldP spid="14" grpId="0" build="p" bldLvl="2"/>
      <p:bldP spid="15" grpId="0" build="p" bldLvl="2"/>
      <p:bldP spid="21" grpId="0" build="p" bldLvl="2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/>
          <p:cNvSpPr txBox="1">
            <a:spLocks/>
          </p:cNvSpPr>
          <p:nvPr/>
        </p:nvSpPr>
        <p:spPr>
          <a:xfrm>
            <a:off x="457200" y="6882"/>
            <a:ext cx="82296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/>
              <a:t>Q1: Continuous</a:t>
            </a:r>
            <a:r>
              <a:rPr lang="en-US" sz="3200" b="1" dirty="0"/>
              <a:t>-time nonlinear control system</a:t>
            </a:r>
            <a:endParaRPr lang="en-US" sz="3200" b="1" dirty="0">
              <a:latin typeface="Arial"/>
              <a:cs typeface="Arial"/>
            </a:endParaRPr>
          </a:p>
        </p:txBody>
      </p:sp>
      <p:graphicFrame>
        <p:nvGraphicFramePr>
          <p:cNvPr id="32" name="Object 31"/>
          <p:cNvGraphicFramePr>
            <a:graphicFrameLocks noChangeAspect="1"/>
          </p:cNvGraphicFramePr>
          <p:nvPr>
            <p:extLst/>
          </p:nvPr>
        </p:nvGraphicFramePr>
        <p:xfrm>
          <a:off x="457201" y="1130134"/>
          <a:ext cx="1671637" cy="358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9052" name="Equation" r:id="rId3" imgW="952500" imgH="203200" progId="Equation.DSMT4">
                  <p:embed/>
                </p:oleObj>
              </mc:Choice>
              <mc:Fallback>
                <p:oleObj name="Equation" r:id="rId3" imgW="952500" imgH="203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7201" y="1130134"/>
                        <a:ext cx="1671637" cy="358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Rectangle 12"/>
          <p:cNvSpPr/>
          <p:nvPr/>
        </p:nvSpPr>
        <p:spPr>
          <a:xfrm>
            <a:off x="148999" y="609599"/>
            <a:ext cx="65094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 charset="0"/>
              </a:rPr>
              <a:t>Expanding out the expression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14" name="Object 13"/>
          <p:cNvGraphicFramePr>
            <a:graphicFrameLocks noChangeAspect="1"/>
          </p:cNvGraphicFramePr>
          <p:nvPr>
            <p:extLst/>
          </p:nvPr>
        </p:nvGraphicFramePr>
        <p:xfrm>
          <a:off x="301624" y="1522212"/>
          <a:ext cx="3654425" cy="896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9053" name="Equation" r:id="rId5" imgW="2082800" imgH="508000" progId="Equation.3">
                  <p:embed/>
                </p:oleObj>
              </mc:Choice>
              <mc:Fallback>
                <p:oleObj name="Equation" r:id="rId5" imgW="2082800" imgH="508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01624" y="1522212"/>
                        <a:ext cx="3654425" cy="896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/>
          </p:nvPr>
        </p:nvGraphicFramePr>
        <p:xfrm>
          <a:off x="434973" y="2630037"/>
          <a:ext cx="2986087" cy="919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9054" name="Equation" r:id="rId7" imgW="1701800" imgH="520700" progId="Equation.DSMT4">
                  <p:embed/>
                </p:oleObj>
              </mc:Choice>
              <mc:Fallback>
                <p:oleObj name="Equation" r:id="rId7" imgW="1701800" imgH="5207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34973" y="2630037"/>
                        <a:ext cx="2986087" cy="919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279588" y="4340225"/>
          <a:ext cx="2852738" cy="403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9055" name="Equation" r:id="rId9" imgW="1625600" imgH="228600" progId="Equation.3">
                  <p:embed/>
                </p:oleObj>
              </mc:Choice>
              <mc:Fallback>
                <p:oleObj name="Equation" r:id="rId9" imgW="16256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79588" y="4340225"/>
                        <a:ext cx="2852738" cy="403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5027905" y="2419150"/>
          <a:ext cx="3637085" cy="1047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9056" name="Equation" r:id="rId11" imgW="1955800" imgH="520700" progId="Equation.3">
                  <p:embed/>
                </p:oleObj>
              </mc:Choice>
              <mc:Fallback>
                <p:oleObj name="Equation" r:id="rId11" imgW="1955800" imgH="520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027905" y="2419150"/>
                        <a:ext cx="3637085" cy="1047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8"/>
          <p:cNvSpPr/>
          <p:nvPr/>
        </p:nvSpPr>
        <p:spPr>
          <a:xfrm>
            <a:off x="5214537" y="1711673"/>
            <a:ext cx="363708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>
                <a:solidFill>
                  <a:srgbClr val="FF0000"/>
                </a:solidFill>
                <a:latin typeface="Arial" charset="0"/>
              </a:rPr>
              <a:t>For a 2x2 matrix the determinant is given by</a:t>
            </a:r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3484564" y="4330756"/>
          <a:ext cx="2562225" cy="358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9057" name="Equation" r:id="rId13" imgW="1460500" imgH="203200" progId="Equation.DSMT4">
                  <p:embed/>
                </p:oleObj>
              </mc:Choice>
              <mc:Fallback>
                <p:oleObj name="Equation" r:id="rId13" imgW="1460500" imgH="203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3484564" y="4330756"/>
                        <a:ext cx="2562225" cy="358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Rectangle 10"/>
          <p:cNvSpPr/>
          <p:nvPr/>
        </p:nvSpPr>
        <p:spPr>
          <a:xfrm>
            <a:off x="279588" y="3774705"/>
            <a:ext cx="493494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 charset="0"/>
              </a:rPr>
              <a:t>Characteristic equation is therefore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/>
          </p:nvPr>
        </p:nvGraphicFramePr>
        <p:xfrm>
          <a:off x="6493398" y="4330756"/>
          <a:ext cx="1625600" cy="358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9058" name="Equation" r:id="rId15" imgW="927100" imgH="203200" progId="Equation.3">
                  <p:embed/>
                </p:oleObj>
              </mc:Choice>
              <mc:Fallback>
                <p:oleObj name="Equation" r:id="rId15" imgW="9271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6493398" y="4330756"/>
                        <a:ext cx="1625600" cy="358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/>
          <p:cNvGraphicFramePr>
            <a:graphicFrameLocks noChangeAspect="1"/>
          </p:cNvGraphicFramePr>
          <p:nvPr>
            <p:extLst/>
          </p:nvPr>
        </p:nvGraphicFramePr>
        <p:xfrm>
          <a:off x="503237" y="5578990"/>
          <a:ext cx="1714500" cy="404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9059" name="Equation" r:id="rId17" imgW="977900" imgH="228600" progId="Equation.DSMT4">
                  <p:embed/>
                </p:oleObj>
              </mc:Choice>
              <mc:Fallback>
                <p:oleObj name="Equation" r:id="rId17" imgW="9779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503237" y="5578990"/>
                        <a:ext cx="1714500" cy="4048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6"/>
          <p:cNvGraphicFramePr>
            <a:graphicFrameLocks noChangeAspect="1"/>
          </p:cNvGraphicFramePr>
          <p:nvPr>
            <p:extLst/>
          </p:nvPr>
        </p:nvGraphicFramePr>
        <p:xfrm>
          <a:off x="2619374" y="5578990"/>
          <a:ext cx="1336675" cy="336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9060" name="Equation" r:id="rId19" imgW="762000" imgH="190500" progId="Equation.3">
                  <p:embed/>
                </p:oleObj>
              </mc:Choice>
              <mc:Fallback>
                <p:oleObj name="Equation" r:id="rId19" imgW="762000" imgH="190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2619374" y="5578990"/>
                        <a:ext cx="1336675" cy="336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Rectangle 17"/>
          <p:cNvSpPr/>
          <p:nvPr/>
        </p:nvSpPr>
        <p:spPr>
          <a:xfrm>
            <a:off x="434972" y="5983802"/>
            <a:ext cx="843845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 charset="0"/>
              </a:rPr>
              <a:t>Since have one eigenvalue with a zero real value, although the other has a negative real value, the system is only marginally stable </a:t>
            </a:r>
            <a:endParaRPr lang="en-US" sz="2000" dirty="0">
              <a:latin typeface="Arial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457200" y="5107138"/>
            <a:ext cx="493494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 charset="0"/>
              </a:rPr>
              <a:t>Factorizing given</a:t>
            </a:r>
            <a:endParaRPr lang="en-US" sz="20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5007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 bldLvl="2"/>
      <p:bldP spid="9" grpId="0"/>
      <p:bldP spid="11" grpId="0" build="p" bldLvl="2"/>
      <p:bldP spid="18" grpId="0" build="p" bldLvl="2"/>
      <p:bldP spid="19" grpId="0" build="p" bldLvl="2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457200" y="1084064"/>
          <a:ext cx="1023938" cy="314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0094" name="Equation" r:id="rId3" imgW="584200" imgH="177800" progId="Equation.3">
                  <p:embed/>
                </p:oleObj>
              </mc:Choice>
              <mc:Fallback>
                <p:oleObj name="Equation" r:id="rId3" imgW="584200" imgH="177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7200" y="1084064"/>
                        <a:ext cx="1023938" cy="314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/>
          <p:cNvSpPr/>
          <p:nvPr/>
        </p:nvSpPr>
        <p:spPr>
          <a:xfrm>
            <a:off x="156396" y="683952"/>
            <a:ext cx="898760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 charset="0"/>
              </a:rPr>
              <a:t>The eigenvectors X and </a:t>
            </a:r>
            <a:r>
              <a:rPr lang="en-US" sz="2000" dirty="0">
                <a:latin typeface="Arial" charset="0"/>
              </a:rPr>
              <a:t>eigenvalues </a:t>
            </a:r>
            <a:r>
              <a:rPr lang="en-US" sz="2000" dirty="0" err="1" smtClean="0">
                <a:latin typeface="Arial" charset="0"/>
              </a:rPr>
              <a:t>λ</a:t>
            </a:r>
            <a:r>
              <a:rPr lang="en-US" sz="2000" dirty="0" smtClean="0">
                <a:latin typeface="Arial" charset="0"/>
              </a:rPr>
              <a:t> satisfy the equation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57200" y="6882"/>
            <a:ext cx="82296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/>
              <a:t>Q1: Continuous</a:t>
            </a:r>
            <a:r>
              <a:rPr lang="en-US" sz="3200" b="1" dirty="0"/>
              <a:t>-time nonlinear control system</a:t>
            </a:r>
            <a:endParaRPr lang="en-US" sz="3200" b="1" dirty="0">
              <a:latin typeface="Arial"/>
              <a:cs typeface="Arial"/>
            </a:endParaRP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308046" y="1570477"/>
          <a:ext cx="3695701" cy="10112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0095" name="Equation" r:id="rId5" imgW="2108200" imgH="571500" progId="Equation.DSMT4">
                  <p:embed/>
                </p:oleObj>
              </mc:Choice>
              <mc:Fallback>
                <p:oleObj name="Equation" r:id="rId5" imgW="2108200" imgH="5715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08046" y="1570477"/>
                        <a:ext cx="3695701" cy="10112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Rectangle 10"/>
          <p:cNvSpPr/>
          <p:nvPr/>
        </p:nvSpPr>
        <p:spPr>
          <a:xfrm>
            <a:off x="308045" y="2744285"/>
            <a:ext cx="291118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 charset="0"/>
              </a:rPr>
              <a:t>For the eigenvalue </a:t>
            </a:r>
            <a:r>
              <a:rPr lang="en-US" sz="2000" dirty="0" err="1" smtClean="0">
                <a:latin typeface="Arial" charset="0"/>
              </a:rPr>
              <a:t>λ</a:t>
            </a:r>
            <a:r>
              <a:rPr lang="en-US" sz="2000" dirty="0" smtClean="0">
                <a:latin typeface="Arial" charset="0"/>
              </a:rPr>
              <a:t>=-2</a:t>
            </a:r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/>
          </p:nvPr>
        </p:nvGraphicFramePr>
        <p:xfrm>
          <a:off x="156396" y="3182868"/>
          <a:ext cx="3806825" cy="989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0096" name="Equation" r:id="rId7" imgW="2171700" imgH="558800" progId="Equation.3">
                  <p:embed/>
                </p:oleObj>
              </mc:Choice>
              <mc:Fallback>
                <p:oleObj name="Equation" r:id="rId7" imgW="2171700" imgH="558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6396" y="3182868"/>
                        <a:ext cx="3806825" cy="9890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>
            <p:extLst/>
          </p:nvPr>
        </p:nvGraphicFramePr>
        <p:xfrm>
          <a:off x="4429125" y="3323433"/>
          <a:ext cx="1982788" cy="360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0097" name="Equation" r:id="rId9" imgW="1130300" imgH="203200" progId="Equation.DSMT4">
                  <p:embed/>
                </p:oleObj>
              </mc:Choice>
              <mc:Fallback>
                <p:oleObj name="Equation" r:id="rId9" imgW="1130300" imgH="203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429125" y="3323433"/>
                        <a:ext cx="1982788" cy="3603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/>
          <p:cNvGraphicFramePr>
            <a:graphicFrameLocks noChangeAspect="1"/>
          </p:cNvGraphicFramePr>
          <p:nvPr>
            <p:extLst/>
          </p:nvPr>
        </p:nvGraphicFramePr>
        <p:xfrm>
          <a:off x="4418014" y="3815558"/>
          <a:ext cx="1870075" cy="360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0098" name="Equation" r:id="rId11" imgW="1066800" imgH="203200" progId="Equation.3">
                  <p:embed/>
                </p:oleObj>
              </mc:Choice>
              <mc:Fallback>
                <p:oleObj name="Equation" r:id="rId11" imgW="10668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418014" y="3815558"/>
                        <a:ext cx="1870075" cy="3603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/>
          </p:nvPr>
        </p:nvGraphicFramePr>
        <p:xfrm>
          <a:off x="7444496" y="3563483"/>
          <a:ext cx="1270000" cy="360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0099" name="Equation" r:id="rId13" imgW="723900" imgH="203200" progId="Equation.3">
                  <p:embed/>
                </p:oleObj>
              </mc:Choice>
              <mc:Fallback>
                <p:oleObj name="Equation" r:id="rId13" imgW="7239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7444496" y="3563483"/>
                        <a:ext cx="1270000" cy="3603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/>
          <p:cNvGraphicFramePr>
            <a:graphicFrameLocks noChangeAspect="1"/>
          </p:cNvGraphicFramePr>
          <p:nvPr>
            <p:extLst/>
          </p:nvPr>
        </p:nvGraphicFramePr>
        <p:xfrm>
          <a:off x="7042863" y="4034828"/>
          <a:ext cx="2003425" cy="8778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0100" name="Equation" r:id="rId15" imgW="1143000" imgH="495300" progId="Equation.DSMT4">
                  <p:embed/>
                </p:oleObj>
              </mc:Choice>
              <mc:Fallback>
                <p:oleObj name="Equation" r:id="rId15" imgW="1143000" imgH="4953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7042863" y="4034828"/>
                        <a:ext cx="2003425" cy="8778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Rectangle 16"/>
          <p:cNvSpPr/>
          <p:nvPr/>
        </p:nvSpPr>
        <p:spPr>
          <a:xfrm>
            <a:off x="205693" y="4708544"/>
            <a:ext cx="326956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 charset="0"/>
              </a:rPr>
              <a:t>For the eigenvalue </a:t>
            </a:r>
            <a:r>
              <a:rPr lang="en-US" sz="2000" dirty="0" err="1" smtClean="0">
                <a:latin typeface="Arial" charset="0"/>
              </a:rPr>
              <a:t>λ</a:t>
            </a:r>
            <a:r>
              <a:rPr lang="en-US" sz="2000" dirty="0" smtClean="0">
                <a:latin typeface="Arial" charset="0"/>
              </a:rPr>
              <a:t>=0</a:t>
            </a:r>
          </a:p>
        </p:txBody>
      </p:sp>
      <p:graphicFrame>
        <p:nvGraphicFramePr>
          <p:cNvPr id="18" name="Object 17"/>
          <p:cNvGraphicFramePr>
            <a:graphicFrameLocks noChangeAspect="1"/>
          </p:cNvGraphicFramePr>
          <p:nvPr>
            <p:extLst/>
          </p:nvPr>
        </p:nvGraphicFramePr>
        <p:xfrm>
          <a:off x="205694" y="5122198"/>
          <a:ext cx="3673475" cy="1011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0101" name="Equation" r:id="rId17" imgW="2095500" imgH="571500" progId="Equation.DSMT4">
                  <p:embed/>
                </p:oleObj>
              </mc:Choice>
              <mc:Fallback>
                <p:oleObj name="Equation" r:id="rId17" imgW="2095500" imgH="5715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205694" y="5122198"/>
                        <a:ext cx="3673475" cy="10112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Object 18"/>
          <p:cNvGraphicFramePr>
            <a:graphicFrameLocks noChangeAspect="1"/>
          </p:cNvGraphicFramePr>
          <p:nvPr>
            <p:extLst/>
          </p:nvPr>
        </p:nvGraphicFramePr>
        <p:xfrm>
          <a:off x="4740275" y="5341144"/>
          <a:ext cx="1671638" cy="360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0102" name="Equation" r:id="rId19" imgW="952500" imgH="203200" progId="Equation.3">
                  <p:embed/>
                </p:oleObj>
              </mc:Choice>
              <mc:Fallback>
                <p:oleObj name="Equation" r:id="rId19" imgW="9525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4740275" y="5341144"/>
                        <a:ext cx="1671638" cy="3603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Object 19"/>
          <p:cNvGraphicFramePr>
            <a:graphicFrameLocks noChangeAspect="1"/>
          </p:cNvGraphicFramePr>
          <p:nvPr>
            <p:extLst/>
          </p:nvPr>
        </p:nvGraphicFramePr>
        <p:xfrm>
          <a:off x="4740276" y="5803106"/>
          <a:ext cx="1490663" cy="360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0103" name="Equation" r:id="rId21" imgW="850900" imgH="203200" progId="Equation.DSMT4">
                  <p:embed/>
                </p:oleObj>
              </mc:Choice>
              <mc:Fallback>
                <p:oleObj name="Equation" r:id="rId21" imgW="850900" imgH="203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4740276" y="5803106"/>
                        <a:ext cx="1490663" cy="3603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Object 20"/>
          <p:cNvGraphicFramePr>
            <a:graphicFrameLocks noChangeAspect="1"/>
          </p:cNvGraphicFramePr>
          <p:nvPr>
            <p:extLst/>
          </p:nvPr>
        </p:nvGraphicFramePr>
        <p:xfrm>
          <a:off x="7622295" y="5578476"/>
          <a:ext cx="1092200" cy="360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0104" name="Equation" r:id="rId23" imgW="622300" imgH="203200" progId="Equation.DSMT4">
                  <p:embed/>
                </p:oleObj>
              </mc:Choice>
              <mc:Fallback>
                <p:oleObj name="Equation" r:id="rId23" imgW="622300" imgH="203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7622295" y="5578476"/>
                        <a:ext cx="1092200" cy="3603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Object 21"/>
          <p:cNvGraphicFramePr>
            <a:graphicFrameLocks noChangeAspect="1"/>
          </p:cNvGraphicFramePr>
          <p:nvPr>
            <p:extLst/>
          </p:nvPr>
        </p:nvGraphicFramePr>
        <p:xfrm>
          <a:off x="7100413" y="5938839"/>
          <a:ext cx="1757362" cy="855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0105" name="Equation" r:id="rId25" imgW="1003300" imgH="482600" progId="Equation.3">
                  <p:embed/>
                </p:oleObj>
              </mc:Choice>
              <mc:Fallback>
                <p:oleObj name="Equation" r:id="rId25" imgW="10033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6"/>
                      <a:stretch>
                        <a:fillRect/>
                      </a:stretch>
                    </p:blipFill>
                    <p:spPr>
                      <a:xfrm>
                        <a:off x="7100413" y="5938839"/>
                        <a:ext cx="1757362" cy="8556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Rectangle 22"/>
          <p:cNvSpPr/>
          <p:nvPr/>
        </p:nvSpPr>
        <p:spPr>
          <a:xfrm>
            <a:off x="4186239" y="2769433"/>
            <a:ext cx="426878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 charset="0"/>
              </a:rPr>
              <a:t>Multiplying out terms gives</a:t>
            </a:r>
          </a:p>
        </p:txBody>
      </p:sp>
      <p:sp>
        <p:nvSpPr>
          <p:cNvPr id="24" name="Rectangle 23"/>
          <p:cNvSpPr/>
          <p:nvPr/>
        </p:nvSpPr>
        <p:spPr>
          <a:xfrm>
            <a:off x="4186239" y="4760853"/>
            <a:ext cx="426878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 charset="0"/>
              </a:rPr>
              <a:t>Multiplying out terms gives</a:t>
            </a:r>
          </a:p>
        </p:txBody>
      </p:sp>
      <p:sp>
        <p:nvSpPr>
          <p:cNvPr id="25" name="Rectangle 24"/>
          <p:cNvSpPr/>
          <p:nvPr/>
        </p:nvSpPr>
        <p:spPr>
          <a:xfrm>
            <a:off x="7549587" y="3144395"/>
            <a:ext cx="141216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 charset="0"/>
              </a:rPr>
              <a:t>Both show</a:t>
            </a:r>
          </a:p>
        </p:txBody>
      </p:sp>
      <p:sp>
        <p:nvSpPr>
          <p:cNvPr id="26" name="Rectangle 25"/>
          <p:cNvSpPr/>
          <p:nvPr/>
        </p:nvSpPr>
        <p:spPr>
          <a:xfrm>
            <a:off x="7444496" y="5151038"/>
            <a:ext cx="155499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 charset="0"/>
              </a:rPr>
              <a:t>Both show</a:t>
            </a:r>
          </a:p>
        </p:txBody>
      </p:sp>
    </p:spTree>
    <p:extLst>
      <p:ext uri="{BB962C8B-B14F-4D97-AF65-F5344CB8AC3E}">
        <p14:creationId xmlns:p14="http://schemas.microsoft.com/office/powerpoint/2010/main" val="1913022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 bldLvl="2"/>
      <p:bldP spid="11" grpId="0" build="p" bldLvl="2"/>
      <p:bldP spid="17" grpId="0" build="p" bldLvl="2"/>
      <p:bldP spid="23" grpId="0" build="p" bldLvl="2"/>
      <p:bldP spid="24" grpId="0" build="p" bldLvl="2"/>
      <p:bldP spid="25" grpId="0" build="p" bldLvl="2"/>
      <p:bldP spid="26" grpId="0" build="p" bldLvl="2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/>
          <p:cNvSpPr txBox="1">
            <a:spLocks/>
          </p:cNvSpPr>
          <p:nvPr/>
        </p:nvSpPr>
        <p:spPr>
          <a:xfrm>
            <a:off x="457200" y="6882"/>
            <a:ext cx="82296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/>
              <a:t>Q2: State space analysis</a:t>
            </a:r>
            <a:endParaRPr lang="en-US" sz="3200" b="1" dirty="0">
              <a:latin typeface="Arial"/>
              <a:cs typeface="Arial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68402"/>
            <a:ext cx="9144000" cy="4519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08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/>
          <p:cNvSpPr txBox="1">
            <a:spLocks/>
          </p:cNvSpPr>
          <p:nvPr/>
        </p:nvSpPr>
        <p:spPr>
          <a:xfrm>
            <a:off x="457200" y="6882"/>
            <a:ext cx="82296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/>
              <a:t>Q2: State space analysis</a:t>
            </a:r>
            <a:endParaRPr lang="en-US" sz="3200" b="1" dirty="0">
              <a:latin typeface="Arial"/>
              <a:cs typeface="Arial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56396" y="1445946"/>
            <a:ext cx="898760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 charset="0"/>
              </a:rPr>
              <a:t>The given system state space equations are</a:t>
            </a: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457201" y="1990359"/>
          <a:ext cx="4029075" cy="989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088" name="Equation" r:id="rId3" imgW="2298700" imgH="558800" progId="Equation.3">
                  <p:embed/>
                </p:oleObj>
              </mc:Choice>
              <mc:Fallback>
                <p:oleObj name="Equation" r:id="rId3" imgW="2298700" imgH="558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7201" y="1990359"/>
                        <a:ext cx="4029075" cy="9890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6248517" y="1846058"/>
          <a:ext cx="2225675" cy="1011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089" name="Equation" r:id="rId5" imgW="1270000" imgH="571500" progId="Equation.DSMT4">
                  <p:embed/>
                </p:oleObj>
              </mc:Choice>
              <mc:Fallback>
                <p:oleObj name="Equation" r:id="rId5" imgW="1270000" imgH="5715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248517" y="1846058"/>
                        <a:ext cx="2225675" cy="10112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506414" y="3618300"/>
          <a:ext cx="1684337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090" name="Equation" r:id="rId7" imgW="1079500" imgH="495300" progId="Equation.DSMT4">
                  <p:embed/>
                </p:oleObj>
              </mc:Choice>
              <mc:Fallback>
                <p:oleObj name="Equation" r:id="rId7" imgW="1079500" imgH="4953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06414" y="3618300"/>
                        <a:ext cx="1684337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/>
          <p:cNvSpPr/>
          <p:nvPr/>
        </p:nvSpPr>
        <p:spPr>
          <a:xfrm>
            <a:off x="156396" y="3057036"/>
            <a:ext cx="740082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>
                <a:latin typeface="Arial" charset="0"/>
              </a:rPr>
              <a:t>Therefore the system matrices </a:t>
            </a:r>
            <a:r>
              <a:rPr lang="en-US" sz="2000" dirty="0" smtClean="0">
                <a:latin typeface="Arial" charset="0"/>
              </a:rPr>
              <a:t>are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2606267" y="3616712"/>
          <a:ext cx="1327150" cy="7731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091" name="Equation" r:id="rId9" imgW="850900" imgH="495300" progId="Equation.DSMT4">
                  <p:embed/>
                </p:oleObj>
              </mc:Choice>
              <mc:Fallback>
                <p:oleObj name="Equation" r:id="rId9" imgW="850900" imgH="4953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606267" y="3616712"/>
                        <a:ext cx="1327150" cy="7731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4443414" y="3783212"/>
          <a:ext cx="1603375" cy="4556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092" name="Equation" r:id="rId11" imgW="1028700" imgH="292100" progId="Equation.3">
                  <p:embed/>
                </p:oleObj>
              </mc:Choice>
              <mc:Fallback>
                <p:oleObj name="Equation" r:id="rId11" imgW="1028700" imgH="292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443414" y="3783212"/>
                        <a:ext cx="1603375" cy="4556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Rectangle 10"/>
          <p:cNvSpPr/>
          <p:nvPr/>
        </p:nvSpPr>
        <p:spPr>
          <a:xfrm>
            <a:off x="457200" y="4659090"/>
            <a:ext cx="822960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>
                <a:latin typeface="Arial" charset="0"/>
              </a:rPr>
              <a:t>Therefore the s</a:t>
            </a:r>
            <a:r>
              <a:rPr lang="en-US" sz="2000" dirty="0" smtClean="0">
                <a:latin typeface="Arial" charset="0"/>
              </a:rPr>
              <a:t>ince system matrix A is diagonal, by inspection we can see that the eigenvalues of the system are given the diagonal elements of the system matrix A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Therefore </a:t>
            </a:r>
            <a:r>
              <a:rPr lang="en-US" sz="2000" dirty="0" err="1" smtClean="0">
                <a:latin typeface="Arial" charset="0"/>
              </a:rPr>
              <a:t>λ</a:t>
            </a:r>
            <a:r>
              <a:rPr lang="en-US" sz="2000" dirty="0" smtClean="0">
                <a:latin typeface="Arial" charset="0"/>
              </a:rPr>
              <a:t> = 1,2</a:t>
            </a:r>
            <a:endParaRPr lang="en-US" sz="2000" dirty="0">
              <a:latin typeface="Arial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57201" y="6080027"/>
            <a:ext cx="740082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However we will proceed and adopt an analysis here that will deal with the general case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13" name="Object 4"/>
          <p:cNvGraphicFramePr>
            <a:graphicFrameLocks noChangeAspect="1"/>
          </p:cNvGraphicFramePr>
          <p:nvPr>
            <p:extLst/>
          </p:nvPr>
        </p:nvGraphicFramePr>
        <p:xfrm>
          <a:off x="278580" y="984312"/>
          <a:ext cx="1924050" cy="388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093" name="Equation" r:id="rId13" imgW="914400" imgH="190500" progId="Equation.DSMT4">
                  <p:embed/>
                </p:oleObj>
              </mc:Choice>
              <mc:Fallback>
                <p:oleObj name="Equation" r:id="rId13" imgW="914400" imgH="1905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8580" y="984312"/>
                        <a:ext cx="1924050" cy="3889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tangle 13"/>
          <p:cNvSpPr/>
          <p:nvPr/>
        </p:nvSpPr>
        <p:spPr>
          <a:xfrm>
            <a:off x="0" y="584200"/>
            <a:ext cx="574322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l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State space equations take the form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15" name="Object 4"/>
          <p:cNvGraphicFramePr>
            <a:graphicFrameLocks noChangeAspect="1"/>
          </p:cNvGraphicFramePr>
          <p:nvPr>
            <p:extLst/>
          </p:nvPr>
        </p:nvGraphicFramePr>
        <p:xfrm>
          <a:off x="3734507" y="1011297"/>
          <a:ext cx="1898650" cy="361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094" name="Equation" r:id="rId15" imgW="901700" imgH="177800" progId="Equation.3">
                  <p:embed/>
                </p:oleObj>
              </mc:Choice>
              <mc:Fallback>
                <p:oleObj name="Equation" r:id="rId15" imgW="901700" imgH="1778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734507" y="1011297"/>
                        <a:ext cx="1898650" cy="361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33140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 bldLvl="2"/>
      <p:bldP spid="8" grpId="0"/>
      <p:bldP spid="11" grpId="0" build="p" bldLvl="2"/>
      <p:bldP spid="12" grpId="0"/>
      <p:bldP spid="1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1026"/>
          <p:cNvSpPr>
            <a:spLocks noGrp="1" noChangeArrowheads="1"/>
          </p:cNvSpPr>
          <p:nvPr>
            <p:ph type="ctrTitle"/>
          </p:nvPr>
        </p:nvSpPr>
        <p:spPr>
          <a:xfrm>
            <a:off x="0" y="1634067"/>
            <a:ext cx="9144000" cy="3175000"/>
          </a:xfrm>
        </p:spPr>
        <p:txBody>
          <a:bodyPr>
            <a:normAutofit fontScale="90000"/>
          </a:bodyPr>
          <a:lstStyle/>
          <a:p>
            <a:r>
              <a:rPr lang="en-GB" sz="3600" b="1" dirty="0" smtClean="0" smtId="1">
                <a:solidFill>
                  <a:srgbClr val="FF3300"/>
                </a:solidFill>
              </a:rPr>
              <a:t>ROCO218</a:t>
            </a:r>
            <a:r>
              <a:rPr lang="en-GB" sz="3600" b="1" dirty="0" smtClean="0">
                <a:solidFill>
                  <a:srgbClr val="FF3300"/>
                </a:solidFill>
              </a:rPr>
              <a:t>: Control Engineering</a:t>
            </a:r>
            <a:r>
              <a:rPr lang="en-GB" sz="3600" b="1" dirty="0">
                <a:solidFill>
                  <a:srgbClr val="FF3300"/>
                </a:solidFill>
              </a:rPr>
              <a:t/>
            </a:r>
            <a:br>
              <a:rPr lang="en-GB" sz="3600" b="1" dirty="0">
                <a:solidFill>
                  <a:srgbClr val="FF3300"/>
                </a:solidFill>
              </a:rPr>
            </a:br>
            <a:r>
              <a:rPr lang="en-GB" sz="3600" b="1" dirty="0">
                <a:solidFill>
                  <a:srgbClr val="FF3300"/>
                </a:solidFill>
              </a:rPr>
              <a:t> Dr Ian Howard</a:t>
            </a:r>
            <a:br>
              <a:rPr lang="en-GB" sz="3600" b="1" dirty="0">
                <a:solidFill>
                  <a:srgbClr val="FF3300"/>
                </a:solidFill>
              </a:rPr>
            </a:br>
            <a:r>
              <a:rPr lang="en-GB" sz="3600" i="1" dirty="0">
                <a:solidFill>
                  <a:srgbClr val="FF3300"/>
                </a:solidFill>
              </a:rPr>
              <a:t/>
            </a:r>
            <a:br>
              <a:rPr lang="en-GB" sz="3600" i="1" dirty="0">
                <a:solidFill>
                  <a:srgbClr val="FF3300"/>
                </a:solidFill>
              </a:rPr>
            </a:br>
            <a:r>
              <a:rPr lang="en-GB" sz="3600" dirty="0"/>
              <a:t>Tutorial 4</a:t>
            </a:r>
            <a:r>
              <a:rPr lang="en-GB" sz="3600" dirty="0" smtClean="0"/>
              <a:t> </a:t>
            </a:r>
            <a:r>
              <a:rPr lang="en-GB" sz="3600" dirty="0" smtClean="0"/>
              <a:t/>
            </a:r>
            <a:br>
              <a:rPr lang="en-GB" sz="3600" dirty="0" smtClean="0"/>
            </a:br>
            <a:r>
              <a:rPr lang="en-GB" sz="3600" dirty="0"/>
              <a:t/>
            </a:r>
            <a:br>
              <a:rPr lang="en-GB" sz="3600" dirty="0"/>
            </a:br>
            <a:r>
              <a:rPr lang="en-GB" sz="3600" dirty="0" smtClean="0"/>
              <a:t>ROCO218 2016 Exam examples</a:t>
            </a:r>
            <a:br>
              <a:rPr lang="en-GB" sz="3600" dirty="0" smtClean="0"/>
            </a:br>
            <a:r>
              <a:rPr lang="en-GB" sz="3600" dirty="0" smtClean="0"/>
              <a:t>Derive transfer function for mechanical system</a:t>
            </a:r>
            <a:r>
              <a:rPr lang="en-US" sz="3200" dirty="0">
                <a:latin typeface="Arial"/>
                <a:cs typeface="Arial"/>
              </a:rPr>
              <a:t/>
            </a:r>
            <a:br>
              <a:rPr lang="en-US" sz="3200" dirty="0">
                <a:latin typeface="Arial"/>
                <a:cs typeface="Arial"/>
              </a:rPr>
            </a:b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1085568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/>
          <p:cNvSpPr txBox="1">
            <a:spLocks/>
          </p:cNvSpPr>
          <p:nvPr/>
        </p:nvSpPr>
        <p:spPr>
          <a:xfrm>
            <a:off x="457200" y="6882"/>
            <a:ext cx="82296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/>
              <a:t>Q2: State space analysis</a:t>
            </a:r>
            <a:endParaRPr lang="en-US" sz="3200" b="1" dirty="0">
              <a:latin typeface="Arial"/>
              <a:cs typeface="Arial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56396" y="683952"/>
            <a:ext cx="898760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 charset="0"/>
              </a:rPr>
              <a:t>Given system matrix A</a:t>
            </a: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477839" y="1214440"/>
          <a:ext cx="1406525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2100" name="Equation" r:id="rId3" imgW="901700" imgH="495300" progId="Equation.3">
                  <p:embed/>
                </p:oleObj>
              </mc:Choice>
              <mc:Fallback>
                <p:oleObj name="Equation" r:id="rId3" imgW="901700" imgH="495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77839" y="1214440"/>
                        <a:ext cx="1406525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Rectangle 12"/>
          <p:cNvSpPr/>
          <p:nvPr/>
        </p:nvSpPr>
        <p:spPr>
          <a:xfrm>
            <a:off x="47375" y="2203795"/>
            <a:ext cx="905106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>
                <a:latin typeface="Arial" charset="0"/>
              </a:rPr>
              <a:t>The eigenvalues of </a:t>
            </a:r>
            <a:r>
              <a:rPr lang="en-US" sz="2000" dirty="0" smtClean="0">
                <a:latin typeface="Arial" charset="0"/>
              </a:rPr>
              <a:t>matrix </a:t>
            </a:r>
            <a:r>
              <a:rPr lang="en-US" sz="2000" dirty="0">
                <a:latin typeface="Arial" charset="0"/>
              </a:rPr>
              <a:t>A </a:t>
            </a:r>
            <a:r>
              <a:rPr lang="en-US" sz="2000" dirty="0" smtClean="0">
                <a:latin typeface="Arial" charset="0"/>
              </a:rPr>
              <a:t>must satisfy </a:t>
            </a:r>
            <a:r>
              <a:rPr lang="en-US" sz="2000" dirty="0">
                <a:latin typeface="Arial" charset="0"/>
              </a:rPr>
              <a:t>the equation</a:t>
            </a:r>
          </a:p>
        </p:txBody>
      </p:sp>
      <p:graphicFrame>
        <p:nvGraphicFramePr>
          <p:cNvPr id="14" name="Object 13"/>
          <p:cNvGraphicFramePr>
            <a:graphicFrameLocks noChangeAspect="1"/>
          </p:cNvGraphicFramePr>
          <p:nvPr>
            <p:extLst/>
          </p:nvPr>
        </p:nvGraphicFramePr>
        <p:xfrm>
          <a:off x="504575" y="3007744"/>
          <a:ext cx="1071563" cy="312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2101" name="Equation" r:id="rId5" imgW="609600" imgH="177800" progId="Equation.DSMT4">
                  <p:embed/>
                </p:oleObj>
              </mc:Choice>
              <mc:Fallback>
                <p:oleObj name="Equation" r:id="rId5" imgW="609600" imgH="177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04575" y="3007744"/>
                        <a:ext cx="1071563" cy="3127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4"/>
          <p:cNvSpPr/>
          <p:nvPr/>
        </p:nvSpPr>
        <p:spPr>
          <a:xfrm>
            <a:off x="2541660" y="3007744"/>
            <a:ext cx="392015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Arial" charset="0"/>
              </a:rPr>
              <a:t>Where X is the </a:t>
            </a:r>
            <a:r>
              <a:rPr lang="en-US" sz="2000" dirty="0" smtClean="0">
                <a:latin typeface="Arial" charset="0"/>
              </a:rPr>
              <a:t>state vector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16" name="Object 15"/>
          <p:cNvGraphicFramePr>
            <a:graphicFrameLocks noChangeAspect="1"/>
          </p:cNvGraphicFramePr>
          <p:nvPr>
            <p:extLst/>
          </p:nvPr>
        </p:nvGraphicFramePr>
        <p:xfrm>
          <a:off x="318879" y="3653725"/>
          <a:ext cx="1763712" cy="312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2102" name="Equation" r:id="rId7" imgW="1003300" imgH="177800" progId="Equation.3">
                  <p:embed/>
                </p:oleObj>
              </mc:Choice>
              <mc:Fallback>
                <p:oleObj name="Equation" r:id="rId7" imgW="1003300" imgH="177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18879" y="3653725"/>
                        <a:ext cx="1763712" cy="312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6"/>
          <p:cNvGraphicFramePr>
            <a:graphicFrameLocks noChangeAspect="1"/>
          </p:cNvGraphicFramePr>
          <p:nvPr>
            <p:extLst/>
          </p:nvPr>
        </p:nvGraphicFramePr>
        <p:xfrm>
          <a:off x="366257" y="4127207"/>
          <a:ext cx="1920875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2103" name="Equation" r:id="rId9" imgW="1092200" imgH="228600" progId="Equation.DSMT4">
                  <p:embed/>
                </p:oleObj>
              </mc:Choice>
              <mc:Fallback>
                <p:oleObj name="Equation" r:id="rId9" imgW="10922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66257" y="4127207"/>
                        <a:ext cx="1920875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Rectangle 17"/>
          <p:cNvSpPr/>
          <p:nvPr/>
        </p:nvSpPr>
        <p:spPr>
          <a:xfrm>
            <a:off x="2596098" y="4127207"/>
            <a:ext cx="392015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Arial" charset="0"/>
              </a:rPr>
              <a:t>Where I is the identity </a:t>
            </a:r>
            <a:r>
              <a:rPr lang="en-US" sz="2000" dirty="0" smtClean="0">
                <a:latin typeface="Arial" charset="0"/>
              </a:rPr>
              <a:t>matrix</a:t>
            </a:r>
            <a:endParaRPr lang="en-US" sz="2000" dirty="0">
              <a:latin typeface="Arial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47376" y="4616852"/>
            <a:ext cx="876191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>
                <a:latin typeface="Arial" charset="0"/>
              </a:rPr>
              <a:t>This equation has a non-zero solution X if and only if the determinant of the matrix (A-I)=0 </a:t>
            </a:r>
          </a:p>
        </p:txBody>
      </p:sp>
      <p:sp>
        <p:nvSpPr>
          <p:cNvPr id="20" name="Rectangle 19"/>
          <p:cNvSpPr/>
          <p:nvPr/>
        </p:nvSpPr>
        <p:spPr>
          <a:xfrm>
            <a:off x="318881" y="5901373"/>
            <a:ext cx="619737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Arial" charset="0"/>
              </a:rPr>
              <a:t>Where </a:t>
            </a:r>
            <a:r>
              <a:rPr lang="en-US" sz="2000" dirty="0" smtClean="0">
                <a:latin typeface="Arial" charset="0"/>
              </a:rPr>
              <a:t>straight </a:t>
            </a:r>
            <a:r>
              <a:rPr lang="en-US" sz="2000" dirty="0">
                <a:latin typeface="Arial" charset="0"/>
              </a:rPr>
              <a:t>bracket signifies the determinant</a:t>
            </a:r>
          </a:p>
        </p:txBody>
      </p:sp>
      <p:graphicFrame>
        <p:nvGraphicFramePr>
          <p:cNvPr id="21" name="Object 20"/>
          <p:cNvGraphicFramePr>
            <a:graphicFrameLocks noChangeAspect="1"/>
          </p:cNvGraphicFramePr>
          <p:nvPr>
            <p:extLst/>
          </p:nvPr>
        </p:nvGraphicFramePr>
        <p:xfrm>
          <a:off x="318882" y="5447851"/>
          <a:ext cx="1585912" cy="401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2104" name="Equation" r:id="rId11" imgW="901700" imgH="228600" progId="Equation.3">
                  <p:embed/>
                </p:oleObj>
              </mc:Choice>
              <mc:Fallback>
                <p:oleObj name="Equation" r:id="rId11" imgW="9017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318882" y="5447851"/>
                        <a:ext cx="1585912" cy="401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04215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 bldLvl="2"/>
      <p:bldP spid="13" grpId="0"/>
      <p:bldP spid="15" grpId="0"/>
      <p:bldP spid="18" grpId="0"/>
      <p:bldP spid="19" grpId="0"/>
      <p:bldP spid="20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92936" y="686446"/>
            <a:ext cx="630310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>
                <a:latin typeface="Arial" charset="0"/>
              </a:rPr>
              <a:t>Substituting A and I into the expression</a:t>
            </a: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330201" y="1387477"/>
          <a:ext cx="3411538" cy="8937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3130" name="Equation" r:id="rId3" imgW="1943100" imgH="508000" progId="Equation.3">
                  <p:embed/>
                </p:oleObj>
              </mc:Choice>
              <mc:Fallback>
                <p:oleObj name="Equation" r:id="rId3" imgW="1943100" imgH="508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30201" y="1387477"/>
                        <a:ext cx="3411538" cy="8937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4256088" y="1376365"/>
          <a:ext cx="2698750" cy="917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3131" name="Equation" r:id="rId5" imgW="1536700" imgH="520700" progId="Equation.DSMT4">
                  <p:embed/>
                </p:oleObj>
              </mc:Choice>
              <mc:Fallback>
                <p:oleObj name="Equation" r:id="rId5" imgW="1536700" imgH="5207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256088" y="1376365"/>
                        <a:ext cx="2698750" cy="917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457203" y="2985687"/>
          <a:ext cx="3637085" cy="1047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3132" name="Equation" r:id="rId7" imgW="1955800" imgH="520700" progId="Equation.3">
                  <p:embed/>
                </p:oleObj>
              </mc:Choice>
              <mc:Fallback>
                <p:oleObj name="Equation" r:id="rId7" imgW="1955800" imgH="520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57203" y="2985687"/>
                        <a:ext cx="3637085" cy="1047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/>
          <p:cNvSpPr/>
          <p:nvPr/>
        </p:nvSpPr>
        <p:spPr>
          <a:xfrm>
            <a:off x="228239" y="2485694"/>
            <a:ext cx="580476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>
                <a:latin typeface="Arial" charset="0"/>
              </a:rPr>
              <a:t>For a 2x2 matrix the determinant is given by</a:t>
            </a: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692150" y="4294190"/>
          <a:ext cx="2971800" cy="357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3133" name="Equation" r:id="rId9" imgW="1689100" imgH="203200" progId="Equation.3">
                  <p:embed/>
                </p:oleObj>
              </mc:Choice>
              <mc:Fallback>
                <p:oleObj name="Equation" r:id="rId9" imgW="16891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92150" y="4294190"/>
                        <a:ext cx="2971800" cy="3571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536575" y="4732340"/>
          <a:ext cx="2211388" cy="357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3134" name="Equation" r:id="rId11" imgW="1257300" imgH="203200" progId="Equation.DSMT4">
                  <p:embed/>
                </p:oleObj>
              </mc:Choice>
              <mc:Fallback>
                <p:oleObj name="Equation" r:id="rId11" imgW="1257300" imgH="203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36575" y="4732340"/>
                        <a:ext cx="2211388" cy="3571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/>
          </p:nvPr>
        </p:nvGraphicFramePr>
        <p:xfrm>
          <a:off x="758825" y="5278438"/>
          <a:ext cx="1139825" cy="334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3135" name="Equation" r:id="rId13" imgW="647700" imgH="190500" progId="Equation.DSMT4">
                  <p:embed/>
                </p:oleObj>
              </mc:Choice>
              <mc:Fallback>
                <p:oleObj name="Equation" r:id="rId13" imgW="647700" imgH="1905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758825" y="5278438"/>
                        <a:ext cx="1139825" cy="3349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Rectangle 11"/>
          <p:cNvSpPr/>
          <p:nvPr/>
        </p:nvSpPr>
        <p:spPr>
          <a:xfrm>
            <a:off x="99902" y="5783397"/>
            <a:ext cx="858689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>
                <a:latin typeface="Arial" charset="0"/>
              </a:rPr>
              <a:t>Both </a:t>
            </a:r>
            <a:r>
              <a:rPr lang="en-US" sz="2000" dirty="0" smtClean="0">
                <a:latin typeface="Arial" charset="0"/>
              </a:rPr>
              <a:t>of these eigenvalues </a:t>
            </a:r>
            <a:r>
              <a:rPr lang="en-US" sz="2000" dirty="0">
                <a:latin typeface="Arial" charset="0"/>
              </a:rPr>
              <a:t>are strictly positive and therefore the </a:t>
            </a:r>
            <a:r>
              <a:rPr lang="en-US" sz="2000" dirty="0" smtClean="0">
                <a:latin typeface="Arial" charset="0"/>
              </a:rPr>
              <a:t>open loop system </a:t>
            </a:r>
            <a:r>
              <a:rPr lang="en-US" sz="2000" dirty="0">
                <a:latin typeface="Arial" charset="0"/>
              </a:rPr>
              <a:t>is unstable</a:t>
            </a: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457200" y="6882"/>
            <a:ext cx="82296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/>
              <a:t>Q2: State space analysis</a:t>
            </a:r>
            <a:endParaRPr lang="en-US" sz="3200" b="1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71388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8" grpId="0"/>
      <p:bldP spid="1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18537" y="584118"/>
            <a:ext cx="880533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Since our system has a 2x2 system matrix, the system controllability is given by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651936" y="1584449"/>
          <a:ext cx="2431834" cy="5722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4148" name="Equation" r:id="rId3" imgW="1155700" imgH="304800" progId="Equation.DSMT4">
                  <p:embed/>
                </p:oleObj>
              </mc:Choice>
              <mc:Fallback>
                <p:oleObj name="Equation" r:id="rId3" imgW="1155700" imgH="3048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51936" y="1584449"/>
                        <a:ext cx="2431834" cy="57227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651936" y="2852561"/>
          <a:ext cx="2778125" cy="1028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4149" name="Equation" r:id="rId5" imgW="1371600" imgH="508000" progId="Equation.DSMT4">
                  <p:embed/>
                </p:oleObj>
              </mc:Choice>
              <mc:Fallback>
                <p:oleObj name="Equation" r:id="rId5" imgW="1371600" imgH="5080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51936" y="2852561"/>
                        <a:ext cx="2778125" cy="1028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/>
          <p:cNvSpPr/>
          <p:nvPr/>
        </p:nvSpPr>
        <p:spPr>
          <a:xfrm>
            <a:off x="257176" y="2301726"/>
            <a:ext cx="353481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latin typeface="Arial" charset="0"/>
              </a:rPr>
              <a:t>Calculating the AB term gives</a:t>
            </a:r>
            <a:endParaRPr lang="en-US" sz="2000" dirty="0">
              <a:latin typeface="Arial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57200" y="6882"/>
            <a:ext cx="82296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/>
              <a:t>Q2: State space analysis</a:t>
            </a:r>
            <a:endParaRPr lang="en-US" sz="3200" b="1" dirty="0">
              <a:latin typeface="Arial"/>
              <a:cs typeface="Arial"/>
            </a:endParaRP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3791992" y="2852563"/>
          <a:ext cx="958850" cy="912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4150" name="Equation" r:id="rId7" imgW="533400" imgH="508000" progId="Equation.3">
                  <p:embed/>
                </p:oleObj>
              </mc:Choice>
              <mc:Fallback>
                <p:oleObj name="Equation" r:id="rId7" imgW="533400" imgH="508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791992" y="2852563"/>
                        <a:ext cx="958850" cy="912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257175" y="4269914"/>
          <a:ext cx="2986088" cy="61478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4151" name="Equation" r:id="rId9" imgW="1320800" imgH="304800" progId="Equation.3">
                  <p:embed/>
                </p:oleObj>
              </mc:Choice>
              <mc:Fallback>
                <p:oleObj name="Equation" r:id="rId9" imgW="1320800" imgH="3048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7175" y="4269914"/>
                        <a:ext cx="2986088" cy="61478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/>
          </p:nvPr>
        </p:nvGraphicFramePr>
        <p:xfrm>
          <a:off x="3566055" y="4158545"/>
          <a:ext cx="1638300" cy="9921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4152" name="Equation" r:id="rId11" imgW="749300" imgH="508000" progId="Equation.3">
                  <p:embed/>
                </p:oleObj>
              </mc:Choice>
              <mc:Fallback>
                <p:oleObj name="Equation" r:id="rId11" imgW="749300" imgH="5080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66055" y="4158545"/>
                        <a:ext cx="1638300" cy="9921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tangle 13"/>
          <p:cNvSpPr/>
          <p:nvPr/>
        </p:nvSpPr>
        <p:spPr>
          <a:xfrm>
            <a:off x="4434" y="5383176"/>
            <a:ext cx="913956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>
                <a:latin typeface="Arial" charset="0"/>
              </a:rPr>
              <a:t>It can be seen </a:t>
            </a:r>
            <a:r>
              <a:rPr lang="en-US" sz="2000" dirty="0" smtClean="0">
                <a:latin typeface="Arial" charset="0"/>
              </a:rPr>
              <a:t>directly that </a:t>
            </a:r>
            <a:r>
              <a:rPr lang="en-US" sz="2000" dirty="0">
                <a:latin typeface="Arial" charset="0"/>
              </a:rPr>
              <a:t>the </a:t>
            </a:r>
            <a:r>
              <a:rPr lang="en-US" sz="2000" dirty="0" smtClean="0">
                <a:latin typeface="Arial" charset="0"/>
              </a:rPr>
              <a:t>(reduced </a:t>
            </a:r>
            <a:r>
              <a:rPr lang="en-US" sz="2000" dirty="0">
                <a:latin typeface="Arial" charset="0"/>
              </a:rPr>
              <a:t>echelon </a:t>
            </a:r>
            <a:r>
              <a:rPr lang="en-US" sz="2000" dirty="0" smtClean="0">
                <a:latin typeface="Arial" charset="0"/>
              </a:rPr>
              <a:t>form) </a:t>
            </a:r>
            <a:r>
              <a:rPr lang="en-US" sz="2000" dirty="0">
                <a:latin typeface="Arial" charset="0"/>
              </a:rPr>
              <a:t>matrix </a:t>
            </a:r>
            <a:r>
              <a:rPr lang="en-US" sz="2000" dirty="0" smtClean="0">
                <a:latin typeface="Arial" charset="0"/>
              </a:rPr>
              <a:t>only has rank </a:t>
            </a:r>
            <a:r>
              <a:rPr lang="en-US" sz="2000" dirty="0">
                <a:latin typeface="Arial" charset="0"/>
              </a:rPr>
              <a:t>of </a:t>
            </a:r>
            <a:r>
              <a:rPr lang="en-US" sz="2000" dirty="0" smtClean="0">
                <a:latin typeface="Arial" charset="0"/>
              </a:rPr>
              <a:t>1</a:t>
            </a:r>
            <a:endParaRPr lang="en-US" sz="2000" dirty="0">
              <a:latin typeface="Arial" charset="0"/>
            </a:endParaRPr>
          </a:p>
          <a:p>
            <a:pPr marL="342900" indent="-342900">
              <a:buFont typeface="Arial"/>
              <a:buChar char="•"/>
            </a:pPr>
            <a:r>
              <a:rPr lang="en-US" sz="2000" dirty="0">
                <a:latin typeface="Arial" charset="0"/>
              </a:rPr>
              <a:t>T</a:t>
            </a:r>
            <a:r>
              <a:rPr lang="en-US" sz="2000" dirty="0" smtClean="0">
                <a:latin typeface="Arial" charset="0"/>
              </a:rPr>
              <a:t>herefore the system is not controllable</a:t>
            </a:r>
            <a:endParaRPr lang="en-US" sz="20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406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14" grpId="0" build="p" bldLvl="2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437" y="531195"/>
            <a:ext cx="880533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Since our system has a 2x2 system matrix, the system </a:t>
            </a:r>
            <a:r>
              <a:rPr lang="en-US" sz="2000" dirty="0" err="1" smtClean="0">
                <a:latin typeface="Arial" charset="0"/>
              </a:rPr>
              <a:t>observability</a:t>
            </a:r>
            <a:r>
              <a:rPr lang="en-US" sz="2000" dirty="0" smtClean="0">
                <a:latin typeface="Arial" charset="0"/>
              </a:rPr>
              <a:t> matrix is given by</a:t>
            </a:r>
            <a:endParaRPr lang="en-US" sz="2000" dirty="0">
              <a:latin typeface="Arial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57200" y="6882"/>
            <a:ext cx="82296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/>
              <a:t>Q2: State space analysis</a:t>
            </a:r>
            <a:endParaRPr lang="en-US" sz="3200" b="1" dirty="0">
              <a:latin typeface="Arial"/>
              <a:cs typeface="Arial"/>
            </a:endParaRPr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/>
          </p:nvPr>
        </p:nvGraphicFramePr>
        <p:xfrm>
          <a:off x="657638" y="5011482"/>
          <a:ext cx="4608512" cy="1079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5178" name="Equation" r:id="rId3" imgW="2171700" imgH="508000" progId="Equation.3">
                  <p:embed/>
                </p:oleObj>
              </mc:Choice>
              <mc:Fallback>
                <p:oleObj name="Equation" r:id="rId3" imgW="2171700" imgH="508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57638" y="5011482"/>
                        <a:ext cx="4608512" cy="1079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tangle 13"/>
          <p:cNvSpPr/>
          <p:nvPr/>
        </p:nvSpPr>
        <p:spPr>
          <a:xfrm>
            <a:off x="3" y="6090982"/>
            <a:ext cx="9139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>
                <a:latin typeface="Arial" charset="0"/>
              </a:rPr>
              <a:t>It can be seen </a:t>
            </a:r>
            <a:r>
              <a:rPr lang="en-US" sz="2000" dirty="0" smtClean="0">
                <a:latin typeface="Arial" charset="0"/>
              </a:rPr>
              <a:t>that </a:t>
            </a:r>
            <a:r>
              <a:rPr lang="en-US" sz="2000" dirty="0">
                <a:latin typeface="Arial" charset="0"/>
              </a:rPr>
              <a:t>the reduced echelon form matrix </a:t>
            </a:r>
            <a:r>
              <a:rPr lang="en-US" sz="2000" dirty="0" smtClean="0">
                <a:latin typeface="Arial" charset="0"/>
              </a:rPr>
              <a:t>has rank </a:t>
            </a:r>
            <a:r>
              <a:rPr lang="en-US" sz="2000" dirty="0">
                <a:latin typeface="Arial" charset="0"/>
              </a:rPr>
              <a:t>of </a:t>
            </a:r>
            <a:r>
              <a:rPr lang="en-US" sz="2000" dirty="0" smtClean="0">
                <a:latin typeface="Arial" charset="0"/>
              </a:rPr>
              <a:t>2, so the system is observable</a:t>
            </a:r>
            <a:endParaRPr lang="en-US" sz="2000" dirty="0">
              <a:latin typeface="Arial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62962" y="4685984"/>
            <a:ext cx="705834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Using Gaussian elimination to try to achieve echelon form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17" name="Object 16"/>
          <p:cNvGraphicFramePr>
            <a:graphicFrameLocks noChangeAspect="1"/>
          </p:cNvGraphicFramePr>
          <p:nvPr>
            <p:extLst/>
          </p:nvPr>
        </p:nvGraphicFramePr>
        <p:xfrm>
          <a:off x="5425282" y="5086094"/>
          <a:ext cx="1458912" cy="10048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5179" name="Equation" r:id="rId5" imgW="736600" imgH="508000" progId="Equation.DSMT4">
                  <p:embed/>
                </p:oleObj>
              </mc:Choice>
              <mc:Fallback>
                <p:oleObj name="Equation" r:id="rId5" imgW="736600" imgH="5080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25282" y="5086094"/>
                        <a:ext cx="1458912" cy="10048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11289433" y="4004543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21" name="Object 4"/>
          <p:cNvGraphicFramePr>
            <a:graphicFrameLocks noChangeAspect="1"/>
          </p:cNvGraphicFramePr>
          <p:nvPr>
            <p:extLst/>
          </p:nvPr>
        </p:nvGraphicFramePr>
        <p:xfrm>
          <a:off x="2834766" y="1239083"/>
          <a:ext cx="1839343" cy="9401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5180" name="Equation" r:id="rId7" imgW="889000" imgH="508000" progId="Equation.3">
                  <p:embed/>
                </p:oleObj>
              </mc:Choice>
              <mc:Fallback>
                <p:oleObj name="Equation" r:id="rId7" imgW="889000" imgH="5080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34766" y="1239083"/>
                        <a:ext cx="1839343" cy="940109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Object 21"/>
          <p:cNvGraphicFramePr>
            <a:graphicFrameLocks noChangeAspect="1"/>
          </p:cNvGraphicFramePr>
          <p:nvPr>
            <p:extLst/>
          </p:nvPr>
        </p:nvGraphicFramePr>
        <p:xfrm>
          <a:off x="457201" y="2579300"/>
          <a:ext cx="3297237" cy="1098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5181" name="Equation" r:id="rId9" imgW="1524000" imgH="508000" progId="Equation.3">
                  <p:embed/>
                </p:oleObj>
              </mc:Choice>
              <mc:Fallback>
                <p:oleObj name="Equation" r:id="rId9" imgW="1524000" imgH="508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57201" y="2579300"/>
                        <a:ext cx="3297237" cy="1098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Rectangle 22"/>
          <p:cNvSpPr/>
          <p:nvPr/>
        </p:nvSpPr>
        <p:spPr>
          <a:xfrm>
            <a:off x="346117" y="2179190"/>
            <a:ext cx="354896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latin typeface="Arial" charset="0"/>
              </a:rPr>
              <a:t>Calculating the CA term gives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24" name="Object 23"/>
          <p:cNvGraphicFramePr>
            <a:graphicFrameLocks noChangeAspect="1"/>
          </p:cNvGraphicFramePr>
          <p:nvPr>
            <p:extLst/>
          </p:nvPr>
        </p:nvGraphicFramePr>
        <p:xfrm>
          <a:off x="4023273" y="2782889"/>
          <a:ext cx="1573212" cy="650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5182" name="Equation" r:id="rId11" imgW="736600" imgH="304800" progId="Equation.DSMT4">
                  <p:embed/>
                </p:oleObj>
              </mc:Choice>
              <mc:Fallback>
                <p:oleObj name="Equation" r:id="rId11" imgW="736600" imgH="304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023273" y="2782889"/>
                        <a:ext cx="1573212" cy="650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Object 4"/>
          <p:cNvGraphicFramePr>
            <a:graphicFrameLocks noChangeAspect="1"/>
          </p:cNvGraphicFramePr>
          <p:nvPr>
            <p:extLst/>
          </p:nvPr>
        </p:nvGraphicFramePr>
        <p:xfrm>
          <a:off x="457200" y="3644584"/>
          <a:ext cx="2622550" cy="1041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5183" name="Equation" r:id="rId13" imgW="1143000" imgH="508000" progId="Equation.3">
                  <p:embed/>
                </p:oleObj>
              </mc:Choice>
              <mc:Fallback>
                <p:oleObj name="Equation" r:id="rId13" imgW="1143000" imgH="5080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200" y="3644584"/>
                        <a:ext cx="2622550" cy="1041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96165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4" grpId="0"/>
      <p:bldP spid="16" grpId="0"/>
      <p:bldP spid="2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/>
          <p:cNvSpPr txBox="1">
            <a:spLocks/>
          </p:cNvSpPr>
          <p:nvPr/>
        </p:nvSpPr>
        <p:spPr>
          <a:xfrm>
            <a:off x="457200" y="6882"/>
            <a:ext cx="82296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/>
              <a:t>Q3: State space control</a:t>
            </a:r>
            <a:endParaRPr lang="en-US" sz="3200" b="1" dirty="0">
              <a:latin typeface="Arial"/>
              <a:cs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39902"/>
            <a:ext cx="9144000" cy="3361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120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/>
          <p:cNvSpPr txBox="1">
            <a:spLocks/>
          </p:cNvSpPr>
          <p:nvPr/>
        </p:nvSpPr>
        <p:spPr>
          <a:xfrm>
            <a:off x="457200" y="6882"/>
            <a:ext cx="82296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/>
              <a:t>Q2: State space analysis</a:t>
            </a:r>
            <a:endParaRPr lang="en-US" sz="3200" b="1" dirty="0">
              <a:latin typeface="Arial"/>
              <a:cs typeface="Arial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" y="1949526"/>
            <a:ext cx="898760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 charset="0"/>
              </a:rPr>
              <a:t>The given system state space equations are</a:t>
            </a: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278581" y="2606767"/>
          <a:ext cx="4073525" cy="10112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6208" name="Equation" r:id="rId3" imgW="2324100" imgH="571500" progId="Equation.DSMT4">
                  <p:embed/>
                </p:oleObj>
              </mc:Choice>
              <mc:Fallback>
                <p:oleObj name="Equation" r:id="rId3" imgW="2324100" imgH="5715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8581" y="2606767"/>
                        <a:ext cx="4073525" cy="10112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6069781" y="2606769"/>
          <a:ext cx="2271713" cy="989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6209" name="Equation" r:id="rId5" imgW="1295400" imgH="558800" progId="Equation.3">
                  <p:embed/>
                </p:oleObj>
              </mc:Choice>
              <mc:Fallback>
                <p:oleObj name="Equation" r:id="rId5" imgW="1295400" imgH="558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069781" y="2606769"/>
                        <a:ext cx="2271713" cy="9890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350019" y="4569836"/>
          <a:ext cx="1684337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6210" name="Equation" r:id="rId7" imgW="1079500" imgH="495300" progId="Equation.3">
                  <p:embed/>
                </p:oleObj>
              </mc:Choice>
              <mc:Fallback>
                <p:oleObj name="Equation" r:id="rId7" imgW="1079500" imgH="495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50019" y="4569836"/>
                        <a:ext cx="1684337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/>
          <p:cNvSpPr/>
          <p:nvPr/>
        </p:nvSpPr>
        <p:spPr>
          <a:xfrm>
            <a:off x="1" y="3839240"/>
            <a:ext cx="740082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>
                <a:latin typeface="Arial" charset="0"/>
              </a:rPr>
              <a:t>Therefore the system matrices </a:t>
            </a:r>
            <a:r>
              <a:rPr lang="en-US" sz="2000" dirty="0" smtClean="0">
                <a:latin typeface="Arial" charset="0"/>
              </a:rPr>
              <a:t>are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2449513" y="4578352"/>
          <a:ext cx="1327150" cy="754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6211" name="Equation" r:id="rId9" imgW="850900" imgH="482600" progId="Equation.3">
                  <p:embed/>
                </p:oleObj>
              </mc:Choice>
              <mc:Fallback>
                <p:oleObj name="Equation" r:id="rId9" imgW="8509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449513" y="4578352"/>
                        <a:ext cx="1327150" cy="7540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4267968" y="4734019"/>
          <a:ext cx="1643062" cy="455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6212" name="Equation" r:id="rId11" imgW="1054100" imgH="292100" progId="Equation.DSMT4">
                  <p:embed/>
                </p:oleObj>
              </mc:Choice>
              <mc:Fallback>
                <p:oleObj name="Equation" r:id="rId11" imgW="1054100" imgH="2921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267968" y="4734019"/>
                        <a:ext cx="1643062" cy="4556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4"/>
          <p:cNvGraphicFramePr>
            <a:graphicFrameLocks noChangeAspect="1"/>
          </p:cNvGraphicFramePr>
          <p:nvPr>
            <p:extLst/>
          </p:nvPr>
        </p:nvGraphicFramePr>
        <p:xfrm>
          <a:off x="278580" y="984312"/>
          <a:ext cx="1924050" cy="388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6213" name="Equation" r:id="rId13" imgW="914400" imgH="190500" progId="Equation.DSMT4">
                  <p:embed/>
                </p:oleObj>
              </mc:Choice>
              <mc:Fallback>
                <p:oleObj name="Equation" r:id="rId13" imgW="914400" imgH="1905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8580" y="984312"/>
                        <a:ext cx="1924050" cy="3889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tangle 13"/>
          <p:cNvSpPr/>
          <p:nvPr/>
        </p:nvSpPr>
        <p:spPr>
          <a:xfrm>
            <a:off x="0" y="584200"/>
            <a:ext cx="574322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l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State space equations take the form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15" name="Object 4"/>
          <p:cNvGraphicFramePr>
            <a:graphicFrameLocks noChangeAspect="1"/>
          </p:cNvGraphicFramePr>
          <p:nvPr>
            <p:extLst/>
          </p:nvPr>
        </p:nvGraphicFramePr>
        <p:xfrm>
          <a:off x="361950" y="1538288"/>
          <a:ext cx="1898650" cy="361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6214" name="Equation" r:id="rId15" imgW="901700" imgH="177800" progId="Equation.3">
                  <p:embed/>
                </p:oleObj>
              </mc:Choice>
              <mc:Fallback>
                <p:oleObj name="Equation" r:id="rId15" imgW="901700" imgH="1778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1950" y="1538288"/>
                        <a:ext cx="1898650" cy="361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34651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 bldLvl="2"/>
      <p:bldP spid="8" grpId="0"/>
      <p:bldP spid="14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/>
          <p:cNvSpPr txBox="1">
            <a:spLocks/>
          </p:cNvSpPr>
          <p:nvPr/>
        </p:nvSpPr>
        <p:spPr>
          <a:xfrm>
            <a:off x="457200" y="6882"/>
            <a:ext cx="82296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/>
              <a:t>Q2: State space analysis</a:t>
            </a:r>
            <a:endParaRPr lang="en-US" sz="3200" b="1" dirty="0">
              <a:latin typeface="Arial"/>
              <a:cs typeface="Arial"/>
            </a:endParaRPr>
          </a:p>
        </p:txBody>
      </p:sp>
      <p:graphicFrame>
        <p:nvGraphicFramePr>
          <p:cNvPr id="11" name="Object 4"/>
          <p:cNvGraphicFramePr>
            <a:graphicFrameLocks noChangeAspect="1"/>
          </p:cNvGraphicFramePr>
          <p:nvPr>
            <p:extLst/>
          </p:nvPr>
        </p:nvGraphicFramePr>
        <p:xfrm>
          <a:off x="234373" y="1168400"/>
          <a:ext cx="1924050" cy="388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7226" name="Equation" r:id="rId3" imgW="914400" imgH="190500" progId="Equation.DSMT4">
                  <p:embed/>
                </p:oleObj>
              </mc:Choice>
              <mc:Fallback>
                <p:oleObj name="Equation" r:id="rId3" imgW="914400" imgH="1905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4373" y="1168400"/>
                        <a:ext cx="1924050" cy="3889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Rectangle 11"/>
          <p:cNvSpPr/>
          <p:nvPr/>
        </p:nvSpPr>
        <p:spPr>
          <a:xfrm>
            <a:off x="234373" y="708968"/>
            <a:ext cx="731227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l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We now apply feedback to the state space equation</a:t>
            </a:r>
            <a:endParaRPr lang="en-US" sz="2000" dirty="0">
              <a:latin typeface="Arial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35372" y="1665873"/>
            <a:ext cx="627728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l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This is achieved by setting the input U to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14" name="Object 4"/>
          <p:cNvGraphicFramePr>
            <a:graphicFrameLocks noChangeAspect="1"/>
          </p:cNvGraphicFramePr>
          <p:nvPr>
            <p:extLst/>
          </p:nvPr>
        </p:nvGraphicFramePr>
        <p:xfrm>
          <a:off x="457200" y="2186923"/>
          <a:ext cx="1335088" cy="311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7227" name="Equation" r:id="rId5" imgW="635000" imgH="152400" progId="Equation.DSMT4">
                  <p:embed/>
                </p:oleObj>
              </mc:Choice>
              <mc:Fallback>
                <p:oleObj name="Equation" r:id="rId5" imgW="635000" imgH="1524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200" y="2186923"/>
                        <a:ext cx="1335088" cy="3111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4"/>
          <p:cNvGraphicFramePr>
            <a:graphicFrameLocks noChangeAspect="1"/>
          </p:cNvGraphicFramePr>
          <p:nvPr>
            <p:extLst/>
          </p:nvPr>
        </p:nvGraphicFramePr>
        <p:xfrm>
          <a:off x="4527998" y="2646216"/>
          <a:ext cx="2135187" cy="698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7228" name="Equation" r:id="rId7" imgW="1016000" imgH="342900" progId="Equation.DSMT4">
                  <p:embed/>
                </p:oleObj>
              </mc:Choice>
              <mc:Fallback>
                <p:oleObj name="Equation" r:id="rId7" imgW="1016000" imgH="3429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27998" y="2646216"/>
                        <a:ext cx="2135187" cy="698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Rectangle 15"/>
          <p:cNvSpPr/>
          <p:nvPr/>
        </p:nvSpPr>
        <p:spPr>
          <a:xfrm>
            <a:off x="440635" y="2743878"/>
            <a:ext cx="408736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 charset="0"/>
              </a:rPr>
              <a:t>Where the gain vector is given by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17" name="Object 4"/>
          <p:cNvGraphicFramePr>
            <a:graphicFrameLocks noChangeAspect="1"/>
          </p:cNvGraphicFramePr>
          <p:nvPr>
            <p:extLst/>
          </p:nvPr>
        </p:nvGraphicFramePr>
        <p:xfrm>
          <a:off x="3268143" y="3953969"/>
          <a:ext cx="2566987" cy="5445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7229" name="Equation" r:id="rId9" imgW="1219200" imgH="266700" progId="Equation.DSMT4">
                  <p:embed/>
                </p:oleObj>
              </mc:Choice>
              <mc:Fallback>
                <p:oleObj name="Equation" r:id="rId9" imgW="1219200" imgH="2667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68143" y="3953969"/>
                        <a:ext cx="2566987" cy="5445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Rectangle 17"/>
          <p:cNvSpPr/>
          <p:nvPr/>
        </p:nvSpPr>
        <p:spPr>
          <a:xfrm>
            <a:off x="19753" y="3520062"/>
            <a:ext cx="872661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This leads to the the modified system dynamics equation</a:t>
            </a:r>
            <a:endParaRPr lang="en-US" sz="2000" dirty="0">
              <a:latin typeface="Arial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234373" y="4689050"/>
            <a:ext cx="872661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So the stability of the feedback system is determined </a:t>
            </a:r>
            <a:r>
              <a:rPr lang="en-US" sz="2000" dirty="0">
                <a:latin typeface="Arial" charset="0"/>
              </a:rPr>
              <a:t>by location </a:t>
            </a:r>
            <a:r>
              <a:rPr lang="en-US" sz="2000" dirty="0" smtClean="0">
                <a:latin typeface="Arial" charset="0"/>
              </a:rPr>
              <a:t>of its  poles which are </a:t>
            </a:r>
            <a:r>
              <a:rPr lang="en-US" sz="2000" dirty="0">
                <a:latin typeface="Arial" charset="0"/>
              </a:rPr>
              <a:t>the eigenvalue of </a:t>
            </a:r>
            <a:r>
              <a:rPr lang="en-US" sz="2000" dirty="0" smtClean="0">
                <a:latin typeface="Arial" charset="0"/>
              </a:rPr>
              <a:t>the matrix </a:t>
            </a:r>
            <a:r>
              <a:rPr lang="en-US" sz="2000" dirty="0">
                <a:latin typeface="Arial" charset="0"/>
              </a:rPr>
              <a:t>(A-BK)</a:t>
            </a:r>
          </a:p>
        </p:txBody>
      </p:sp>
      <p:graphicFrame>
        <p:nvGraphicFramePr>
          <p:cNvPr id="20" name="Object 4"/>
          <p:cNvGraphicFramePr>
            <a:graphicFrameLocks noChangeAspect="1"/>
          </p:cNvGraphicFramePr>
          <p:nvPr>
            <p:extLst/>
          </p:nvPr>
        </p:nvGraphicFramePr>
        <p:xfrm>
          <a:off x="383444" y="3990975"/>
          <a:ext cx="2514600" cy="414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7230" name="Equation" r:id="rId11" imgW="1193800" imgH="203200" progId="Equation.3">
                  <p:embed/>
                </p:oleObj>
              </mc:Choice>
              <mc:Fallback>
                <p:oleObj name="Equation" r:id="rId11" imgW="1193800" imgH="203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3444" y="3990975"/>
                        <a:ext cx="2514600" cy="4143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Object 20"/>
          <p:cNvGraphicFramePr>
            <a:graphicFrameLocks noChangeAspect="1"/>
          </p:cNvGraphicFramePr>
          <p:nvPr>
            <p:extLst/>
          </p:nvPr>
        </p:nvGraphicFramePr>
        <p:xfrm>
          <a:off x="551930" y="6164085"/>
          <a:ext cx="2716213" cy="525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7231" name="Equation" r:id="rId13" imgW="1346200" imgH="228600" progId="Equation.DSMT4">
                  <p:embed/>
                </p:oleObj>
              </mc:Choice>
              <mc:Fallback>
                <p:oleObj name="Equation" r:id="rId13" imgW="13462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551930" y="6164085"/>
                        <a:ext cx="2716213" cy="525462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Rectangle 21"/>
          <p:cNvSpPr/>
          <p:nvPr/>
        </p:nvSpPr>
        <p:spPr>
          <a:xfrm>
            <a:off x="330300" y="5640040"/>
            <a:ext cx="759695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 algn="l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The eigenvalues </a:t>
            </a:r>
            <a:r>
              <a:rPr lang="en-US" sz="2000" dirty="0" err="1" smtClean="0">
                <a:latin typeface="Arial" charset="0"/>
              </a:rPr>
              <a:t>λ</a:t>
            </a:r>
            <a:r>
              <a:rPr lang="en-US" sz="2000" dirty="0" smtClean="0">
                <a:latin typeface="Arial" charset="0"/>
              </a:rPr>
              <a:t> of the closed loop system are thus given by</a:t>
            </a:r>
            <a:endParaRPr lang="en-US" sz="20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5355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6" grpId="0"/>
      <p:bldP spid="18" grpId="0"/>
      <p:bldP spid="19" grpId="0"/>
      <p:bldP spid="22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/>
          <p:cNvSpPr txBox="1">
            <a:spLocks/>
          </p:cNvSpPr>
          <p:nvPr/>
        </p:nvSpPr>
        <p:spPr>
          <a:xfrm>
            <a:off x="457200" y="6882"/>
            <a:ext cx="82296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/>
              <a:t>Q2: State space analysis</a:t>
            </a:r>
            <a:endParaRPr lang="en-US" sz="3200" b="1" dirty="0">
              <a:latin typeface="Arial"/>
              <a:cs typeface="Arial"/>
            </a:endParaRP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296864" y="1182254"/>
          <a:ext cx="1406525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8268" name="Equation" r:id="rId3" imgW="901700" imgH="495300" progId="Equation.DSMT4">
                  <p:embed/>
                </p:oleObj>
              </mc:Choice>
              <mc:Fallback>
                <p:oleObj name="Equation" r:id="rId3" imgW="901700" imgH="4953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6864" y="1182254"/>
                        <a:ext cx="1406525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/>
          <p:cNvSpPr/>
          <p:nvPr/>
        </p:nvSpPr>
        <p:spPr>
          <a:xfrm>
            <a:off x="-155223" y="610618"/>
            <a:ext cx="740082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Using the </a:t>
            </a:r>
            <a:r>
              <a:rPr lang="en-US" sz="2000" dirty="0">
                <a:latin typeface="Arial" charset="0"/>
              </a:rPr>
              <a:t>system </a:t>
            </a:r>
            <a:r>
              <a:rPr lang="en-US" sz="2000" dirty="0" smtClean="0">
                <a:latin typeface="Arial" charset="0"/>
              </a:rPr>
              <a:t>matrices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2252663" y="1189038"/>
          <a:ext cx="1049337" cy="754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8269" name="Equation" r:id="rId5" imgW="673100" imgH="482600" progId="Equation.3">
                  <p:embed/>
                </p:oleObj>
              </mc:Choice>
              <mc:Fallback>
                <p:oleObj name="Equation" r:id="rId5" imgW="6731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252663" y="1189038"/>
                        <a:ext cx="1049337" cy="754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3771901" y="1182254"/>
          <a:ext cx="1365250" cy="455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8270" name="Equation" r:id="rId7" imgW="876300" imgH="292100" progId="Equation.3">
                  <p:embed/>
                </p:oleObj>
              </mc:Choice>
              <mc:Fallback>
                <p:oleObj name="Equation" r:id="rId7" imgW="876300" imgH="292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771901" y="1182254"/>
                        <a:ext cx="1365250" cy="4556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/>
          </p:nvPr>
        </p:nvGraphicFramePr>
        <p:xfrm>
          <a:off x="146082" y="3900014"/>
          <a:ext cx="2716213" cy="525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8271" name="Equation" r:id="rId9" imgW="1346200" imgH="228600" progId="Equation.DSMT4">
                  <p:embed/>
                </p:oleObj>
              </mc:Choice>
              <mc:Fallback>
                <p:oleObj name="Equation" r:id="rId9" imgW="13462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46082" y="3900014"/>
                        <a:ext cx="2716213" cy="525462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4"/>
          <p:cNvGraphicFramePr>
            <a:graphicFrameLocks noChangeAspect="1"/>
          </p:cNvGraphicFramePr>
          <p:nvPr>
            <p:extLst/>
          </p:nvPr>
        </p:nvGraphicFramePr>
        <p:xfrm>
          <a:off x="101412" y="2149794"/>
          <a:ext cx="3502025" cy="1036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8272" name="Equation" r:id="rId11" imgW="1663700" imgH="508000" progId="Equation.3">
                  <p:embed/>
                </p:oleObj>
              </mc:Choice>
              <mc:Fallback>
                <p:oleObj name="Equation" r:id="rId11" imgW="1663700" imgH="5080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1412" y="2149794"/>
                        <a:ext cx="3502025" cy="10366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4"/>
          <p:cNvGraphicFramePr>
            <a:graphicFrameLocks noChangeAspect="1"/>
          </p:cNvGraphicFramePr>
          <p:nvPr>
            <p:extLst/>
          </p:nvPr>
        </p:nvGraphicFramePr>
        <p:xfrm>
          <a:off x="3771900" y="2046606"/>
          <a:ext cx="1790700" cy="1139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8273" name="Equation" r:id="rId13" imgW="850900" imgH="558800" progId="Equation.3">
                  <p:embed/>
                </p:oleObj>
              </mc:Choice>
              <mc:Fallback>
                <p:oleObj name="Equation" r:id="rId13" imgW="850900" imgH="5588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771900" y="2046606"/>
                        <a:ext cx="1790700" cy="1139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4"/>
          <p:cNvSpPr/>
          <p:nvPr/>
        </p:nvSpPr>
        <p:spPr>
          <a:xfrm>
            <a:off x="101411" y="3370775"/>
            <a:ext cx="260845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latin typeface="Arial" charset="0"/>
              </a:rPr>
              <a:t>Substituting in values </a:t>
            </a:r>
          </a:p>
        </p:txBody>
      </p:sp>
      <p:graphicFrame>
        <p:nvGraphicFramePr>
          <p:cNvPr id="16" name="Object 4"/>
          <p:cNvGraphicFramePr>
            <a:graphicFrameLocks noChangeAspect="1"/>
          </p:cNvGraphicFramePr>
          <p:nvPr>
            <p:extLst/>
          </p:nvPr>
        </p:nvGraphicFramePr>
        <p:xfrm>
          <a:off x="101412" y="4425476"/>
          <a:ext cx="5322887" cy="1103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8274" name="Equation" r:id="rId15" imgW="2730500" imgH="584200" progId="Equation.3">
                  <p:embed/>
                </p:oleObj>
              </mc:Choice>
              <mc:Fallback>
                <p:oleObj name="Equation" r:id="rId15" imgW="2730500" imgH="584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1412" y="4425476"/>
                        <a:ext cx="5322887" cy="11033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4"/>
          <p:cNvGraphicFramePr>
            <a:graphicFrameLocks noChangeAspect="1"/>
          </p:cNvGraphicFramePr>
          <p:nvPr>
            <p:extLst/>
          </p:nvPr>
        </p:nvGraphicFramePr>
        <p:xfrm>
          <a:off x="5711283" y="4403250"/>
          <a:ext cx="3068638" cy="11255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8275" name="Equation" r:id="rId17" imgW="1612900" imgH="609600" progId="Equation.3">
                  <p:embed/>
                </p:oleObj>
              </mc:Choice>
              <mc:Fallback>
                <p:oleObj name="Equation" r:id="rId17" imgW="1612900" imgH="609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711283" y="4403250"/>
                        <a:ext cx="3068638" cy="11255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Rectangle 17"/>
          <p:cNvSpPr/>
          <p:nvPr/>
        </p:nvSpPr>
        <p:spPr>
          <a:xfrm>
            <a:off x="71488" y="5604763"/>
            <a:ext cx="740082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The characteristic equation is therefore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19" name="Object 4"/>
          <p:cNvGraphicFramePr>
            <a:graphicFrameLocks noChangeAspect="1"/>
          </p:cNvGraphicFramePr>
          <p:nvPr>
            <p:extLst/>
          </p:nvPr>
        </p:nvGraphicFramePr>
        <p:xfrm>
          <a:off x="744538" y="6018213"/>
          <a:ext cx="3930650" cy="546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8276" name="Equation" r:id="rId19" imgW="1866900" imgH="266700" progId="Equation.DSMT4">
                  <p:embed/>
                </p:oleObj>
              </mc:Choice>
              <mc:Fallback>
                <p:oleObj name="Equation" r:id="rId19" imgW="1866900" imgH="2667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44538" y="6018213"/>
                        <a:ext cx="3930650" cy="546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7765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5" grpId="0"/>
      <p:bldP spid="18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/>
          <p:cNvSpPr txBox="1">
            <a:spLocks/>
          </p:cNvSpPr>
          <p:nvPr/>
        </p:nvSpPr>
        <p:spPr>
          <a:xfrm>
            <a:off x="457200" y="6882"/>
            <a:ext cx="82296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/>
              <a:t>Q2: State space analysis</a:t>
            </a:r>
            <a:endParaRPr lang="en-US" sz="3200" b="1" dirty="0">
              <a:latin typeface="Arial"/>
              <a:cs typeface="Arial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296863" y="635152"/>
            <a:ext cx="740082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Simplifying the characteristic equation 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20" name="Object 4"/>
          <p:cNvGraphicFramePr>
            <a:graphicFrameLocks noChangeAspect="1"/>
          </p:cNvGraphicFramePr>
          <p:nvPr>
            <p:extLst/>
          </p:nvPr>
        </p:nvGraphicFramePr>
        <p:xfrm>
          <a:off x="657226" y="1036610"/>
          <a:ext cx="3529013" cy="573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9298" name="Equation" r:id="rId3" imgW="1676400" imgH="279400" progId="Equation.3">
                  <p:embed/>
                </p:oleObj>
              </mc:Choice>
              <mc:Fallback>
                <p:oleObj name="Equation" r:id="rId3" imgW="1676400" imgH="2794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57226" y="1036610"/>
                        <a:ext cx="3529013" cy="5730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Object 4"/>
          <p:cNvGraphicFramePr>
            <a:graphicFrameLocks noChangeAspect="1"/>
          </p:cNvGraphicFramePr>
          <p:nvPr>
            <p:extLst/>
          </p:nvPr>
        </p:nvGraphicFramePr>
        <p:xfrm>
          <a:off x="714376" y="1609695"/>
          <a:ext cx="2967037" cy="5191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9299" name="Equation" r:id="rId5" imgW="1409700" imgH="254000" progId="Equation.DSMT4">
                  <p:embed/>
                </p:oleObj>
              </mc:Choice>
              <mc:Fallback>
                <p:oleObj name="Equation" r:id="rId5" imgW="1409700" imgH="2540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14376" y="1609695"/>
                        <a:ext cx="2967037" cy="5191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Rectangle 21"/>
          <p:cNvSpPr/>
          <p:nvPr/>
        </p:nvSpPr>
        <p:spPr>
          <a:xfrm>
            <a:off x="234374" y="2281208"/>
            <a:ext cx="872661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rgbClr val="FF0000"/>
                </a:solidFill>
                <a:latin typeface="Arial" charset="0"/>
              </a:rPr>
              <a:t>We require that </a:t>
            </a:r>
            <a:r>
              <a:rPr lang="en-US" sz="2000" dirty="0">
                <a:solidFill>
                  <a:srgbClr val="FF0000"/>
                </a:solidFill>
                <a:latin typeface="Arial" charset="0"/>
              </a:rPr>
              <a:t>the eigenvalues </a:t>
            </a:r>
            <a:r>
              <a:rPr lang="en-US" sz="2000" dirty="0" err="1">
                <a:solidFill>
                  <a:srgbClr val="FF0000"/>
                </a:solidFill>
                <a:latin typeface="Arial" charset="0"/>
              </a:rPr>
              <a:t>λ</a:t>
            </a:r>
            <a:r>
              <a:rPr lang="en-US" sz="2000" dirty="0">
                <a:solidFill>
                  <a:srgbClr val="FF0000"/>
                </a:solidFill>
                <a:latin typeface="Arial" charset="0"/>
              </a:rPr>
              <a:t> </a:t>
            </a:r>
            <a:r>
              <a:rPr lang="en-US" sz="2000" dirty="0" smtClean="0">
                <a:solidFill>
                  <a:srgbClr val="FF0000"/>
                </a:solidFill>
                <a:latin typeface="Arial" charset="0"/>
              </a:rPr>
              <a:t>of the controller system are at -1,-1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>
                <a:latin typeface="Arial" charset="0"/>
              </a:rPr>
              <a:t>Therefore we want the following characteristic </a:t>
            </a:r>
            <a:r>
              <a:rPr lang="en-US" sz="2000" dirty="0" smtClean="0">
                <a:latin typeface="Arial" charset="0"/>
              </a:rPr>
              <a:t>equation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24" name="Object 4"/>
          <p:cNvGraphicFramePr>
            <a:graphicFrameLocks noChangeAspect="1"/>
          </p:cNvGraphicFramePr>
          <p:nvPr>
            <p:extLst/>
          </p:nvPr>
        </p:nvGraphicFramePr>
        <p:xfrm>
          <a:off x="457200" y="3052919"/>
          <a:ext cx="2622550" cy="568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9300" name="Equation" r:id="rId7" imgW="1244600" imgH="279400" progId="Equation.3">
                  <p:embed/>
                </p:oleObj>
              </mc:Choice>
              <mc:Fallback>
                <p:oleObj name="Equation" r:id="rId7" imgW="1244600" imgH="2794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200" y="3052919"/>
                        <a:ext cx="2622550" cy="5683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Object 4"/>
          <p:cNvGraphicFramePr>
            <a:graphicFrameLocks noChangeAspect="1"/>
          </p:cNvGraphicFramePr>
          <p:nvPr>
            <p:extLst/>
          </p:nvPr>
        </p:nvGraphicFramePr>
        <p:xfrm>
          <a:off x="3517901" y="3117820"/>
          <a:ext cx="2325688" cy="438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9301" name="Equation" r:id="rId9" imgW="1104900" imgH="215900" progId="Equation.DSMT4">
                  <p:embed/>
                </p:oleObj>
              </mc:Choice>
              <mc:Fallback>
                <p:oleObj name="Equation" r:id="rId9" imgW="1104900" imgH="2159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17901" y="3117820"/>
                        <a:ext cx="2325688" cy="4381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Object 4"/>
          <p:cNvGraphicFramePr>
            <a:graphicFrameLocks noChangeAspect="1"/>
          </p:cNvGraphicFramePr>
          <p:nvPr>
            <p:extLst/>
          </p:nvPr>
        </p:nvGraphicFramePr>
        <p:xfrm>
          <a:off x="803276" y="4535458"/>
          <a:ext cx="1951037" cy="438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9302" name="Equation" r:id="rId11" imgW="927100" imgH="215900" progId="Equation.3">
                  <p:embed/>
                </p:oleObj>
              </mc:Choice>
              <mc:Fallback>
                <p:oleObj name="Equation" r:id="rId11" imgW="927100" imgH="215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03276" y="4535458"/>
                        <a:ext cx="1951037" cy="4381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" name="Rectangle 26"/>
          <p:cNvSpPr/>
          <p:nvPr/>
        </p:nvSpPr>
        <p:spPr>
          <a:xfrm>
            <a:off x="234375" y="3723630"/>
            <a:ext cx="876096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We now need to match the coefficients in the desired eigenvalues characteristic equation using the appropriate gains k</a:t>
            </a:r>
            <a:r>
              <a:rPr lang="en-US" sz="2000" baseline="-25000" dirty="0" smtClean="0">
                <a:latin typeface="Arial" charset="0"/>
              </a:rPr>
              <a:t>1</a:t>
            </a:r>
            <a:r>
              <a:rPr lang="en-US" sz="2000" dirty="0" smtClean="0">
                <a:latin typeface="Arial" charset="0"/>
              </a:rPr>
              <a:t> and k</a:t>
            </a:r>
            <a:r>
              <a:rPr lang="en-US" sz="2000" baseline="-25000" dirty="0" smtClean="0">
                <a:latin typeface="Arial" charset="0"/>
              </a:rPr>
              <a:t>2 </a:t>
            </a:r>
            <a:r>
              <a:rPr lang="en-US" sz="2000" dirty="0" smtClean="0">
                <a:latin typeface="Arial" charset="0"/>
              </a:rPr>
              <a:t>therefore:</a:t>
            </a:r>
            <a:endParaRPr lang="en-US" sz="2000" baseline="-25000" dirty="0">
              <a:latin typeface="Arial" charset="0"/>
            </a:endParaRPr>
          </a:p>
        </p:txBody>
      </p:sp>
      <p:graphicFrame>
        <p:nvGraphicFramePr>
          <p:cNvPr id="28" name="Object 4"/>
          <p:cNvGraphicFramePr>
            <a:graphicFrameLocks noChangeAspect="1"/>
          </p:cNvGraphicFramePr>
          <p:nvPr>
            <p:extLst/>
          </p:nvPr>
        </p:nvGraphicFramePr>
        <p:xfrm>
          <a:off x="803276" y="4973608"/>
          <a:ext cx="1228725" cy="488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9303" name="Equation" r:id="rId13" imgW="584200" imgH="241300" progId="Equation.DSMT4">
                  <p:embed/>
                </p:oleObj>
              </mc:Choice>
              <mc:Fallback>
                <p:oleObj name="Equation" r:id="rId13" imgW="584200" imgH="2413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03276" y="4973608"/>
                        <a:ext cx="1228725" cy="488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" name="Object 4"/>
          <p:cNvGraphicFramePr>
            <a:graphicFrameLocks noChangeAspect="1"/>
          </p:cNvGraphicFramePr>
          <p:nvPr>
            <p:extLst/>
          </p:nvPr>
        </p:nvGraphicFramePr>
        <p:xfrm>
          <a:off x="830263" y="5462558"/>
          <a:ext cx="1550988" cy="488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9304" name="Equation" r:id="rId15" imgW="736600" imgH="241300" progId="Equation.3">
                  <p:embed/>
                </p:oleObj>
              </mc:Choice>
              <mc:Fallback>
                <p:oleObj name="Equation" r:id="rId15" imgW="7366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30263" y="5462558"/>
                        <a:ext cx="1550988" cy="488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2" name="Object 4"/>
          <p:cNvGraphicFramePr>
            <a:graphicFrameLocks noChangeAspect="1"/>
          </p:cNvGraphicFramePr>
          <p:nvPr>
            <p:extLst/>
          </p:nvPr>
        </p:nvGraphicFramePr>
        <p:xfrm>
          <a:off x="2478088" y="5462558"/>
          <a:ext cx="1203325" cy="488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9305" name="Equation" r:id="rId17" imgW="571500" imgH="241300" progId="Equation.DSMT4">
                  <p:embed/>
                </p:oleObj>
              </mc:Choice>
              <mc:Fallback>
                <p:oleObj name="Equation" r:id="rId17" imgW="571500" imgH="2413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78088" y="5462558"/>
                        <a:ext cx="1203325" cy="488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" name="Object 4"/>
          <p:cNvGraphicFramePr>
            <a:graphicFrameLocks noChangeAspect="1"/>
          </p:cNvGraphicFramePr>
          <p:nvPr>
            <p:extLst/>
          </p:nvPr>
        </p:nvGraphicFramePr>
        <p:xfrm>
          <a:off x="3446463" y="4535460"/>
          <a:ext cx="3209925" cy="568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9306" name="Equation" r:id="rId19" imgW="1524000" imgH="279400" progId="Equation.3">
                  <p:embed/>
                </p:oleObj>
              </mc:Choice>
              <mc:Fallback>
                <p:oleObj name="Equation" r:id="rId19" imgW="1524000" imgH="2794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46463" y="4535460"/>
                        <a:ext cx="3209925" cy="5683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34" name="Rectangle 33"/>
          <p:cNvSpPr/>
          <p:nvPr/>
        </p:nvSpPr>
        <p:spPr>
          <a:xfrm>
            <a:off x="657226" y="6151563"/>
            <a:ext cx="740082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Feedback law is therefore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35" name="Object 4"/>
          <p:cNvGraphicFramePr>
            <a:graphicFrameLocks noChangeAspect="1"/>
          </p:cNvGraphicFramePr>
          <p:nvPr>
            <p:extLst/>
          </p:nvPr>
        </p:nvGraphicFramePr>
        <p:xfrm>
          <a:off x="4186239" y="6062723"/>
          <a:ext cx="2192337" cy="488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9307" name="Equation" r:id="rId21" imgW="1041400" imgH="241300" progId="Equation.DSMT4">
                  <p:embed/>
                </p:oleObj>
              </mc:Choice>
              <mc:Fallback>
                <p:oleObj name="Equation" r:id="rId21" imgW="1041400" imgH="2413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86239" y="6062723"/>
                        <a:ext cx="2192337" cy="488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93943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2" grpId="0"/>
      <p:bldP spid="27" grpId="0"/>
      <p:bldP spid="3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12116"/>
            <a:ext cx="9144000" cy="4687880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762364" y="6882"/>
            <a:ext cx="7596554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>
                <a:latin typeface="Arial" charset="0"/>
              </a:rPr>
              <a:t>Q1: Mechanical system</a:t>
            </a:r>
            <a:endParaRPr lang="en-US" sz="3200" b="1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9585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188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1923098" y="609600"/>
            <a:ext cx="5259705" cy="134874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762364" y="6882"/>
            <a:ext cx="7596554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>
                <a:latin typeface="Arial" charset="0"/>
              </a:rPr>
              <a:t>Q1: Mechanical system</a:t>
            </a:r>
            <a:endParaRPr lang="en-US" sz="3200" b="1" dirty="0">
              <a:latin typeface="Arial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66779" y="1959780"/>
            <a:ext cx="914400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GB" sz="2000" dirty="0">
                <a:latin typeface="Arial"/>
                <a:cs typeface="Arial"/>
              </a:rPr>
              <a:t>The spring has no </a:t>
            </a:r>
            <a:r>
              <a:rPr lang="en-GB" sz="2000" dirty="0" smtClean="0">
                <a:latin typeface="Arial"/>
                <a:cs typeface="Arial"/>
              </a:rPr>
              <a:t>effect on position x(t), </a:t>
            </a:r>
            <a:r>
              <a:rPr lang="en-GB" sz="2000" dirty="0">
                <a:latin typeface="Arial"/>
                <a:cs typeface="Arial"/>
              </a:rPr>
              <a:t>since the force f(t) </a:t>
            </a:r>
            <a:r>
              <a:rPr lang="en-GB" sz="2000" dirty="0" smtClean="0">
                <a:latin typeface="Arial"/>
                <a:cs typeface="Arial"/>
              </a:rPr>
              <a:t>is simply transmitted through the spring to the mass </a:t>
            </a:r>
            <a:r>
              <a:rPr lang="en-GB" sz="2000" dirty="0">
                <a:latin typeface="Arial"/>
                <a:cs typeface="Arial"/>
              </a:rPr>
              <a:t>(Newton’s 1st law). </a:t>
            </a:r>
            <a:endParaRPr lang="en-GB" sz="2000" dirty="0" smtClean="0">
              <a:latin typeface="Arial"/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GB" sz="2000" dirty="0" smtClean="0">
                <a:latin typeface="Arial"/>
                <a:cs typeface="Arial"/>
              </a:rPr>
              <a:t>The </a:t>
            </a:r>
            <a:r>
              <a:rPr lang="en-GB" sz="2000" dirty="0">
                <a:latin typeface="Arial"/>
                <a:cs typeface="Arial"/>
              </a:rPr>
              <a:t>differential equation that describes the motion of the </a:t>
            </a:r>
            <a:r>
              <a:rPr lang="en-GB" sz="2000">
                <a:latin typeface="Arial"/>
                <a:cs typeface="Arial"/>
              </a:rPr>
              <a:t>mass </a:t>
            </a:r>
            <a:r>
              <a:rPr lang="en-GB" sz="2000" smtClean="0">
                <a:latin typeface="Arial"/>
                <a:cs typeface="Arial"/>
              </a:rPr>
              <a:t>therefore doesn’t </a:t>
            </a:r>
            <a:r>
              <a:rPr lang="en-GB" sz="2000" dirty="0" smtClean="0">
                <a:latin typeface="Arial"/>
                <a:cs typeface="Arial"/>
              </a:rPr>
              <a:t>involve a term for </a:t>
            </a:r>
            <a:r>
              <a:rPr lang="en-GB" sz="2000" smtClean="0">
                <a:latin typeface="Arial"/>
                <a:cs typeface="Arial"/>
              </a:rPr>
              <a:t>the spring</a:t>
            </a:r>
            <a:r>
              <a:rPr lang="en-GB" sz="2000">
                <a:latin typeface="Arial"/>
                <a:cs typeface="Arial"/>
              </a:rPr>
              <a:t>:</a:t>
            </a:r>
            <a:endParaRPr lang="en-GB" sz="2000" dirty="0">
              <a:latin typeface="Arial"/>
              <a:cs typeface="Arial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60250" y="3964654"/>
            <a:ext cx="91440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>
                <a:latin typeface="Arial"/>
                <a:cs typeface="Arial"/>
              </a:rPr>
              <a:t>Taking the Laplace transform </a:t>
            </a:r>
            <a:r>
              <a:rPr lang="en-GB" sz="2000" dirty="0" smtClean="0">
                <a:latin typeface="Arial"/>
                <a:cs typeface="Arial"/>
              </a:rPr>
              <a:t> with zero initial conditions </a:t>
            </a:r>
          </a:p>
        </p:txBody>
      </p:sp>
      <p:graphicFrame>
        <p:nvGraphicFramePr>
          <p:cNvPr id="12" name="Object 3"/>
          <p:cNvGraphicFramePr>
            <a:graphicFrameLocks noChangeAspect="1"/>
          </p:cNvGraphicFramePr>
          <p:nvPr>
            <p:extLst/>
          </p:nvPr>
        </p:nvGraphicFramePr>
        <p:xfrm>
          <a:off x="2758396" y="3428617"/>
          <a:ext cx="2690812" cy="425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9812" name="Equation" r:id="rId4" imgW="1282700" imgH="203200" progId="Equation.3">
                  <p:embed/>
                </p:oleObj>
              </mc:Choice>
              <mc:Fallback>
                <p:oleObj name="Equation" r:id="rId4" imgW="1282700" imgH="203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58396" y="3428617"/>
                        <a:ext cx="2690812" cy="4254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Rectangle 12"/>
          <p:cNvSpPr/>
          <p:nvPr/>
        </p:nvSpPr>
        <p:spPr>
          <a:xfrm>
            <a:off x="660236" y="4869589"/>
            <a:ext cx="306028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>
                <a:latin typeface="Arial"/>
                <a:cs typeface="Arial"/>
              </a:rPr>
              <a:t>I</a:t>
            </a:r>
            <a:r>
              <a:rPr lang="en-GB" sz="2000" dirty="0" smtClean="0">
                <a:latin typeface="Arial"/>
                <a:cs typeface="Arial"/>
              </a:rPr>
              <a:t>nserting </a:t>
            </a:r>
            <a:r>
              <a:rPr lang="en-GB" sz="2000" dirty="0">
                <a:latin typeface="Arial"/>
                <a:cs typeface="Arial"/>
              </a:rPr>
              <a:t>m = 1, </a:t>
            </a:r>
            <a:r>
              <a:rPr lang="en-GB" sz="2000" dirty="0" smtClean="0">
                <a:latin typeface="Arial"/>
                <a:cs typeface="Arial"/>
              </a:rPr>
              <a:t>μ </a:t>
            </a:r>
            <a:r>
              <a:rPr lang="en-GB" sz="2000" dirty="0">
                <a:latin typeface="Arial"/>
                <a:cs typeface="Arial"/>
              </a:rPr>
              <a:t>= </a:t>
            </a:r>
            <a:r>
              <a:rPr lang="en-GB" sz="2000" dirty="0" smtClean="0">
                <a:latin typeface="Arial"/>
                <a:cs typeface="Arial"/>
              </a:rPr>
              <a:t>1. </a:t>
            </a:r>
            <a:endParaRPr lang="en-GB" sz="2000" dirty="0">
              <a:latin typeface="Arial"/>
              <a:cs typeface="Arial"/>
            </a:endParaRPr>
          </a:p>
        </p:txBody>
      </p:sp>
      <p:graphicFrame>
        <p:nvGraphicFramePr>
          <p:cNvPr id="14" name="Object 3"/>
          <p:cNvGraphicFramePr>
            <a:graphicFrameLocks noChangeAspect="1"/>
          </p:cNvGraphicFramePr>
          <p:nvPr>
            <p:extLst/>
          </p:nvPr>
        </p:nvGraphicFramePr>
        <p:xfrm>
          <a:off x="660235" y="4364766"/>
          <a:ext cx="3303587" cy="504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9813" name="Equation" r:id="rId6" imgW="1574800" imgH="241300" progId="Equation.DSMT4">
                  <p:embed/>
                </p:oleObj>
              </mc:Choice>
              <mc:Fallback>
                <p:oleObj name="Equation" r:id="rId6" imgW="1574800" imgH="2413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60235" y="4364766"/>
                        <a:ext cx="3303587" cy="504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3"/>
          <p:cNvGraphicFramePr>
            <a:graphicFrameLocks noChangeAspect="1"/>
          </p:cNvGraphicFramePr>
          <p:nvPr>
            <p:extLst/>
          </p:nvPr>
        </p:nvGraphicFramePr>
        <p:xfrm>
          <a:off x="723102" y="5288229"/>
          <a:ext cx="3328987" cy="504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9814" name="Equation" r:id="rId8" imgW="1587500" imgH="241300" progId="Equation.3">
                  <p:embed/>
                </p:oleObj>
              </mc:Choice>
              <mc:Fallback>
                <p:oleObj name="Equation" r:id="rId8" imgW="15875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23102" y="5288229"/>
                        <a:ext cx="3328987" cy="504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/>
          <p:cNvSpPr/>
          <p:nvPr/>
        </p:nvSpPr>
        <p:spPr>
          <a:xfrm>
            <a:off x="1" y="6154907"/>
            <a:ext cx="544920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GB" sz="2000" dirty="0">
                <a:latin typeface="Arial"/>
                <a:cs typeface="Arial"/>
              </a:rPr>
              <a:t>Therefore transfer function from F(s) to X(s)</a:t>
            </a:r>
            <a:endParaRPr lang="en-US" sz="2000" dirty="0">
              <a:latin typeface="Arial"/>
              <a:cs typeface="Arial"/>
            </a:endParaRPr>
          </a:p>
        </p:txBody>
      </p:sp>
      <p:graphicFrame>
        <p:nvGraphicFramePr>
          <p:cNvPr id="16" name="Object 3"/>
          <p:cNvGraphicFramePr>
            <a:graphicFrameLocks noChangeAspect="1"/>
          </p:cNvGraphicFramePr>
          <p:nvPr>
            <p:extLst/>
          </p:nvPr>
        </p:nvGraphicFramePr>
        <p:xfrm>
          <a:off x="4052088" y="5269701"/>
          <a:ext cx="1890712" cy="611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9815" name="Equation" r:id="rId10" imgW="901700" imgH="292100" progId="Equation.DSMT4">
                  <p:embed/>
                </p:oleObj>
              </mc:Choice>
              <mc:Fallback>
                <p:oleObj name="Equation" r:id="rId10" imgW="901700" imgH="2921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052088" y="5269701"/>
                        <a:ext cx="1890712" cy="6111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3"/>
          <p:cNvGraphicFramePr>
            <a:graphicFrameLocks noChangeAspect="1"/>
          </p:cNvGraphicFramePr>
          <p:nvPr>
            <p:extLst/>
          </p:nvPr>
        </p:nvGraphicFramePr>
        <p:xfrm>
          <a:off x="6282468" y="5739873"/>
          <a:ext cx="2076450" cy="10620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9816" name="Equation" r:id="rId12" imgW="990600" imgH="508000" progId="Equation.3">
                  <p:embed/>
                </p:oleObj>
              </mc:Choice>
              <mc:Fallback>
                <p:oleObj name="Equation" r:id="rId12" imgW="990600" imgH="5080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282468" y="5739873"/>
                        <a:ext cx="2076450" cy="10620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2835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 bldLvl="2"/>
      <p:bldP spid="10" grpId="0"/>
      <p:bldP spid="13" grpId="0"/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762364" y="6882"/>
            <a:ext cx="7596554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200" b="1" dirty="0"/>
              <a:t>Q2: Example canonical 2</a:t>
            </a:r>
            <a:r>
              <a:rPr lang="en-GB" sz="3200" b="1" baseline="30000" dirty="0"/>
              <a:t>nd</a:t>
            </a:r>
            <a:r>
              <a:rPr lang="en-GB" sz="3200" b="1" dirty="0"/>
              <a:t> order system</a:t>
            </a:r>
            <a:endParaRPr lang="en-US" sz="3200" b="1" dirty="0">
              <a:latin typeface="Arial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496" y="782778"/>
            <a:ext cx="8280704" cy="6075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65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00877" y="657149"/>
            <a:ext cx="430692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2000" dirty="0" smtClean="0">
                <a:latin typeface="Arial"/>
                <a:cs typeface="Arial"/>
              </a:rPr>
              <a:t>Given the open loop function</a:t>
            </a:r>
            <a:endParaRPr lang="en-US" sz="2000" dirty="0">
              <a:latin typeface="Arial"/>
              <a:cs typeface="Arial"/>
            </a:endParaRPr>
          </a:p>
        </p:txBody>
      </p:sp>
      <p:graphicFrame>
        <p:nvGraphicFramePr>
          <p:cNvPr id="6" name="Object 3"/>
          <p:cNvGraphicFramePr>
            <a:graphicFrameLocks noChangeAspect="1"/>
          </p:cNvGraphicFramePr>
          <p:nvPr>
            <p:extLst/>
          </p:nvPr>
        </p:nvGraphicFramePr>
        <p:xfrm>
          <a:off x="397239" y="1326472"/>
          <a:ext cx="2530720" cy="1012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0836" name="Equation" r:id="rId3" imgW="1206500" imgH="482600" progId="Equation.3">
                  <p:embed/>
                </p:oleObj>
              </mc:Choice>
              <mc:Fallback>
                <p:oleObj name="Equation" r:id="rId3" imgW="1206500" imgH="482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7239" y="1326472"/>
                        <a:ext cx="2530720" cy="1012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3"/>
          <p:cNvGraphicFramePr>
            <a:graphicFrameLocks noChangeAspect="1"/>
          </p:cNvGraphicFramePr>
          <p:nvPr>
            <p:extLst/>
          </p:nvPr>
        </p:nvGraphicFramePr>
        <p:xfrm>
          <a:off x="269575" y="4822827"/>
          <a:ext cx="3357563" cy="1947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0837" name="Equation" r:id="rId5" imgW="1600200" imgH="927100" progId="Equation.3">
                  <p:embed/>
                </p:oleObj>
              </mc:Choice>
              <mc:Fallback>
                <p:oleObj name="Equation" r:id="rId5" imgW="1600200" imgH="927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9575" y="4822827"/>
                        <a:ext cx="3357563" cy="19478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3"/>
          <p:cNvGraphicFramePr>
            <a:graphicFrameLocks noChangeAspect="1"/>
          </p:cNvGraphicFramePr>
          <p:nvPr>
            <p:extLst/>
          </p:nvPr>
        </p:nvGraphicFramePr>
        <p:xfrm>
          <a:off x="3721832" y="5193969"/>
          <a:ext cx="2532185" cy="1012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0838" name="Equation" r:id="rId7" imgW="1206500" imgH="482600" progId="Equation.3">
                  <p:embed/>
                </p:oleObj>
              </mc:Choice>
              <mc:Fallback>
                <p:oleObj name="Equation" r:id="rId7" imgW="1206500" imgH="482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721832" y="5193969"/>
                        <a:ext cx="2532185" cy="1012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3"/>
          <p:cNvGraphicFramePr>
            <a:graphicFrameLocks noChangeAspect="1"/>
          </p:cNvGraphicFramePr>
          <p:nvPr>
            <p:extLst/>
          </p:nvPr>
        </p:nvGraphicFramePr>
        <p:xfrm>
          <a:off x="6473649" y="5166394"/>
          <a:ext cx="2398834" cy="1012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0839" name="Equation" r:id="rId9" imgW="1143000" imgH="482600" progId="Equation.DSMT4">
                  <p:embed/>
                </p:oleObj>
              </mc:Choice>
              <mc:Fallback>
                <p:oleObj name="Equation" r:id="rId9" imgW="1143000" imgH="4826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473649" y="5166394"/>
                        <a:ext cx="2398834" cy="1012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Rectangle 12"/>
          <p:cNvSpPr/>
          <p:nvPr/>
        </p:nvSpPr>
        <p:spPr>
          <a:xfrm>
            <a:off x="295582" y="2408165"/>
            <a:ext cx="869601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2000" dirty="0" smtClean="0">
                <a:latin typeface="Arial"/>
                <a:cs typeface="Arial"/>
              </a:rPr>
              <a:t>The unity feedback closed loop transfer function  C(s) is therefore given by</a:t>
            </a:r>
            <a:endParaRPr lang="en-US" sz="2000" dirty="0">
              <a:latin typeface="Arial"/>
              <a:cs typeface="Arial"/>
            </a:endParaRPr>
          </a:p>
        </p:txBody>
      </p:sp>
      <p:graphicFrame>
        <p:nvGraphicFramePr>
          <p:cNvPr id="14" name="Object 3"/>
          <p:cNvGraphicFramePr>
            <a:graphicFrameLocks noChangeAspect="1"/>
          </p:cNvGraphicFramePr>
          <p:nvPr>
            <p:extLst/>
          </p:nvPr>
        </p:nvGraphicFramePr>
        <p:xfrm>
          <a:off x="511325" y="3323785"/>
          <a:ext cx="2023697" cy="931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0840" name="Equation" r:id="rId11" imgW="965200" imgH="444500" progId="Equation.DSMT4">
                  <p:embed/>
                </p:oleObj>
              </mc:Choice>
              <mc:Fallback>
                <p:oleObj name="Equation" r:id="rId11" imgW="965200" imgH="4445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11325" y="3323785"/>
                        <a:ext cx="2023697" cy="9318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4"/>
          <p:cNvSpPr/>
          <p:nvPr/>
        </p:nvSpPr>
        <p:spPr>
          <a:xfrm>
            <a:off x="295582" y="4358403"/>
            <a:ext cx="830107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2000" dirty="0" smtClean="0">
                <a:latin typeface="Arial"/>
                <a:cs typeface="Arial"/>
              </a:rPr>
              <a:t>Substituting in open loop transfer function gives</a:t>
            </a:r>
            <a:endParaRPr lang="en-US" sz="2000" dirty="0">
              <a:latin typeface="Arial"/>
              <a:cs typeface="Arial"/>
            </a:endParaRP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762364" y="6882"/>
            <a:ext cx="7596554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200" b="1" dirty="0" smtClean="0"/>
              <a:t>Q2: Example canonical </a:t>
            </a:r>
            <a:r>
              <a:rPr lang="en-GB" sz="3200" b="1" dirty="0"/>
              <a:t>2</a:t>
            </a:r>
            <a:r>
              <a:rPr lang="en-GB" sz="3200" b="1" baseline="30000" dirty="0"/>
              <a:t>nd</a:t>
            </a:r>
            <a:r>
              <a:rPr lang="en-GB" sz="3200" b="1" dirty="0"/>
              <a:t> order system</a:t>
            </a:r>
            <a:endParaRPr lang="en-US" sz="3200" b="1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0390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3" grpId="0"/>
      <p:bldP spid="1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00879" y="657149"/>
            <a:ext cx="870853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2000" dirty="0" smtClean="0">
                <a:latin typeface="Arial"/>
                <a:cs typeface="Arial"/>
              </a:rPr>
              <a:t>In the time domain the error response is</a:t>
            </a:r>
            <a:endParaRPr lang="en-US" sz="2000" dirty="0">
              <a:latin typeface="Arial"/>
              <a:cs typeface="Arial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14748" y="2504702"/>
            <a:ext cx="413184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2000" dirty="0">
                <a:latin typeface="Arial"/>
                <a:cs typeface="Arial"/>
              </a:rPr>
              <a:t>e</a:t>
            </a:r>
            <a:r>
              <a:rPr lang="en-US" sz="2000" dirty="0" smtClean="0">
                <a:latin typeface="Arial"/>
                <a:cs typeface="Arial"/>
              </a:rPr>
              <a:t>(t) in the s</a:t>
            </a:r>
            <a:r>
              <a:rPr lang="en-US" sz="2000" dirty="0">
                <a:latin typeface="Arial"/>
                <a:cs typeface="Arial"/>
              </a:rPr>
              <a:t>-domain </a:t>
            </a:r>
            <a:r>
              <a:rPr lang="en-US" sz="2000" dirty="0" smtClean="0">
                <a:latin typeface="Arial"/>
                <a:cs typeface="Arial"/>
              </a:rPr>
              <a:t>it is give by</a:t>
            </a:r>
            <a:endParaRPr lang="en-US" sz="2000" dirty="0">
              <a:latin typeface="Arial"/>
              <a:cs typeface="Arial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314747" y="1832058"/>
            <a:ext cx="347471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2000" dirty="0" smtClean="0">
                <a:latin typeface="Arial"/>
                <a:cs typeface="Arial"/>
              </a:rPr>
              <a:t>Using the Laplace transform</a:t>
            </a:r>
            <a:endParaRPr lang="en-US" sz="2000" dirty="0">
              <a:latin typeface="Arial"/>
              <a:cs typeface="Arial"/>
            </a:endParaRPr>
          </a:p>
        </p:txBody>
      </p:sp>
      <p:graphicFrame>
        <p:nvGraphicFramePr>
          <p:cNvPr id="13" name="Object 3"/>
          <p:cNvGraphicFramePr>
            <a:graphicFrameLocks noChangeAspect="1"/>
          </p:cNvGraphicFramePr>
          <p:nvPr>
            <p:extLst/>
          </p:nvPr>
        </p:nvGraphicFramePr>
        <p:xfrm>
          <a:off x="4502395" y="1625229"/>
          <a:ext cx="1545981" cy="879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1866" name="Equation" r:id="rId3" imgW="736600" imgH="419100" progId="Equation.3">
                  <p:embed/>
                </p:oleObj>
              </mc:Choice>
              <mc:Fallback>
                <p:oleObj name="Equation" r:id="rId3" imgW="736600" imgH="419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02395" y="1625229"/>
                        <a:ext cx="1545981" cy="8794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57150" cap="rnd">
                            <a:solidFill>
                              <a:srgbClr val="CC0066"/>
                            </a:solidFill>
                            <a:prstDash val="sysDot"/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3"/>
          <p:cNvGraphicFramePr>
            <a:graphicFrameLocks noChangeAspect="1"/>
          </p:cNvGraphicFramePr>
          <p:nvPr>
            <p:extLst/>
          </p:nvPr>
        </p:nvGraphicFramePr>
        <p:xfrm>
          <a:off x="314748" y="2904814"/>
          <a:ext cx="3278187" cy="879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1867" name="Equation" r:id="rId5" imgW="1562100" imgH="419100" progId="Equation.DSMT4">
                  <p:embed/>
                </p:oleObj>
              </mc:Choice>
              <mc:Fallback>
                <p:oleObj name="Equation" r:id="rId5" imgW="1562100" imgH="4191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4748" y="2904814"/>
                        <a:ext cx="3278187" cy="8794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57150" cap="rnd">
                            <a:solidFill>
                              <a:srgbClr val="CC0066"/>
                            </a:solidFill>
                            <a:prstDash val="sysDot"/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3"/>
          <p:cNvGraphicFramePr>
            <a:graphicFrameLocks noChangeAspect="1"/>
          </p:cNvGraphicFramePr>
          <p:nvPr>
            <p:extLst/>
          </p:nvPr>
        </p:nvGraphicFramePr>
        <p:xfrm>
          <a:off x="163513" y="4363628"/>
          <a:ext cx="4502150" cy="1065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1868" name="Equation" r:id="rId7" imgW="2146300" imgH="508000" progId="Equation.DSMT4">
                  <p:embed/>
                </p:oleObj>
              </mc:Choice>
              <mc:Fallback>
                <p:oleObj name="Equation" r:id="rId7" imgW="2146300" imgH="5080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3513" y="4363628"/>
                        <a:ext cx="4502150" cy="10652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57150" cap="rnd">
                            <a:solidFill>
                              <a:srgbClr val="CC0066"/>
                            </a:solidFill>
                            <a:prstDash val="sysDot"/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3"/>
          <p:cNvGraphicFramePr>
            <a:graphicFrameLocks noChangeAspect="1"/>
          </p:cNvGraphicFramePr>
          <p:nvPr>
            <p:extLst/>
          </p:nvPr>
        </p:nvGraphicFramePr>
        <p:xfrm>
          <a:off x="430214" y="5826125"/>
          <a:ext cx="2582862" cy="8778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1869" name="Equation" r:id="rId9" imgW="1231900" imgH="419100" progId="Equation.3">
                  <p:embed/>
                </p:oleObj>
              </mc:Choice>
              <mc:Fallback>
                <p:oleObj name="Equation" r:id="rId9" imgW="1231900" imgH="419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30214" y="5826125"/>
                        <a:ext cx="2582862" cy="8778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57150" cap="rnd">
                            <a:solidFill>
                              <a:srgbClr val="CC0066"/>
                            </a:solidFill>
                            <a:prstDash val="sysDot"/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Rectangle 18"/>
          <p:cNvSpPr/>
          <p:nvPr/>
        </p:nvSpPr>
        <p:spPr>
          <a:xfrm>
            <a:off x="482699" y="5418780"/>
            <a:ext cx="418616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2000" dirty="0" smtClean="0">
                <a:latin typeface="Arial"/>
                <a:cs typeface="Arial"/>
              </a:rPr>
              <a:t>After rounding the values</a:t>
            </a:r>
            <a:endParaRPr lang="en-US" sz="2000" dirty="0">
              <a:latin typeface="Arial"/>
              <a:cs typeface="Arial"/>
            </a:endParaRPr>
          </a:p>
        </p:txBody>
      </p:sp>
      <p:graphicFrame>
        <p:nvGraphicFramePr>
          <p:cNvPr id="20" name="Object 3"/>
          <p:cNvGraphicFramePr>
            <a:graphicFrameLocks noChangeAspect="1"/>
          </p:cNvGraphicFramePr>
          <p:nvPr>
            <p:extLst/>
          </p:nvPr>
        </p:nvGraphicFramePr>
        <p:xfrm>
          <a:off x="4502394" y="4414940"/>
          <a:ext cx="3702050" cy="877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1870" name="Equation" r:id="rId11" imgW="1765300" imgH="419100" progId="Equation.DSMT4">
                  <p:embed/>
                </p:oleObj>
              </mc:Choice>
              <mc:Fallback>
                <p:oleObj name="Equation" r:id="rId11" imgW="1765300" imgH="4191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02394" y="4414940"/>
                        <a:ext cx="3702050" cy="8778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57150" cap="rnd">
                            <a:solidFill>
                              <a:srgbClr val="CC0066"/>
                            </a:solidFill>
                            <a:prstDash val="sysDot"/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itle 1"/>
          <p:cNvSpPr txBox="1">
            <a:spLocks/>
          </p:cNvSpPr>
          <p:nvPr/>
        </p:nvSpPr>
        <p:spPr>
          <a:xfrm>
            <a:off x="762364" y="6882"/>
            <a:ext cx="7596554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200" b="1" dirty="0"/>
              <a:t>Q2: Example canonical 2</a:t>
            </a:r>
            <a:r>
              <a:rPr lang="en-GB" sz="3200" b="1" baseline="30000" dirty="0"/>
              <a:t>nd</a:t>
            </a:r>
            <a:r>
              <a:rPr lang="en-GB" sz="3200" b="1" dirty="0"/>
              <a:t> order system</a:t>
            </a:r>
            <a:endParaRPr lang="en-US" sz="3200" b="1" dirty="0">
              <a:latin typeface="Arial" charset="0"/>
            </a:endParaRPr>
          </a:p>
        </p:txBody>
      </p:sp>
      <p:graphicFrame>
        <p:nvGraphicFramePr>
          <p:cNvPr id="18" name="Object 3"/>
          <p:cNvGraphicFramePr>
            <a:graphicFrameLocks noChangeAspect="1"/>
          </p:cNvGraphicFramePr>
          <p:nvPr>
            <p:extLst/>
          </p:nvPr>
        </p:nvGraphicFramePr>
        <p:xfrm>
          <a:off x="482700" y="1118816"/>
          <a:ext cx="3306763" cy="506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1871" name="Equation" r:id="rId13" imgW="1574800" imgH="241300" progId="Equation.3">
                  <p:embed/>
                </p:oleObj>
              </mc:Choice>
              <mc:Fallback>
                <p:oleObj name="Equation" r:id="rId13" imgW="15748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82700" y="1118816"/>
                        <a:ext cx="3306763" cy="5064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57150" cap="rnd">
                            <a:solidFill>
                              <a:srgbClr val="CC0066"/>
                            </a:solidFill>
                            <a:prstDash val="sysDot"/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Rectangle 20"/>
          <p:cNvSpPr/>
          <p:nvPr/>
        </p:nvSpPr>
        <p:spPr>
          <a:xfrm>
            <a:off x="314747" y="3858744"/>
            <a:ext cx="711252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2000" dirty="0" smtClean="0">
                <a:latin typeface="Arial"/>
                <a:cs typeface="Arial"/>
              </a:rPr>
              <a:t>Now combine both terms together over common denominator</a:t>
            </a:r>
            <a:endParaRPr lang="en-US" sz="20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07126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2" grpId="0"/>
      <p:bldP spid="12" grpId="0"/>
      <p:bldP spid="19" grpId="0"/>
      <p:bldP spid="2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Object 3"/>
          <p:cNvGraphicFramePr>
            <a:graphicFrameLocks noChangeAspect="1"/>
          </p:cNvGraphicFramePr>
          <p:nvPr>
            <p:extLst/>
          </p:nvPr>
        </p:nvGraphicFramePr>
        <p:xfrm>
          <a:off x="285046" y="3899129"/>
          <a:ext cx="4339003" cy="1062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2890" name="Equation" r:id="rId3" imgW="2070100" imgH="508000" progId="Equation.3">
                  <p:embed/>
                </p:oleObj>
              </mc:Choice>
              <mc:Fallback>
                <p:oleObj name="Equation" r:id="rId3" imgW="2070100" imgH="5080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5046" y="3899129"/>
                        <a:ext cx="4339003" cy="10620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57150" cap="rnd">
                            <a:solidFill>
                              <a:srgbClr val="CC0066"/>
                            </a:solidFill>
                            <a:prstDash val="sysDot"/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3"/>
          <p:cNvGraphicFramePr>
            <a:graphicFrameLocks noChangeAspect="1"/>
          </p:cNvGraphicFramePr>
          <p:nvPr>
            <p:extLst/>
          </p:nvPr>
        </p:nvGraphicFramePr>
        <p:xfrm>
          <a:off x="4711576" y="3951517"/>
          <a:ext cx="3647342" cy="1009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2891" name="Equation" r:id="rId5" imgW="1739900" imgH="482600" progId="Equation.DSMT4">
                  <p:embed/>
                </p:oleObj>
              </mc:Choice>
              <mc:Fallback>
                <p:oleObj name="Equation" r:id="rId5" imgW="1739900" imgH="4826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711576" y="3951517"/>
                        <a:ext cx="3647342" cy="10096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57150" cap="rnd">
                            <a:solidFill>
                              <a:srgbClr val="CC0066"/>
                            </a:solidFill>
                            <a:prstDash val="sysDot"/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Object 3"/>
          <p:cNvGraphicFramePr>
            <a:graphicFrameLocks noChangeAspect="1"/>
          </p:cNvGraphicFramePr>
          <p:nvPr>
            <p:extLst/>
          </p:nvPr>
        </p:nvGraphicFramePr>
        <p:xfrm>
          <a:off x="411466" y="5007818"/>
          <a:ext cx="3008435" cy="1009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2892" name="Equation" r:id="rId7" imgW="1435100" imgH="482600" progId="Equation.3">
                  <p:embed/>
                </p:oleObj>
              </mc:Choice>
              <mc:Fallback>
                <p:oleObj name="Equation" r:id="rId7" imgW="1435100" imgH="482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1466" y="5007818"/>
                        <a:ext cx="3008435" cy="10096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57150" cap="rnd">
                            <a:solidFill>
                              <a:srgbClr val="CC0066"/>
                            </a:solidFill>
                            <a:prstDash val="sysDot"/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/>
          <p:cNvSpPr/>
          <p:nvPr/>
        </p:nvSpPr>
        <p:spPr>
          <a:xfrm>
            <a:off x="333295" y="6017468"/>
            <a:ext cx="360647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2000" dirty="0" smtClean="0">
                <a:latin typeface="Arial"/>
                <a:cs typeface="Arial"/>
              </a:rPr>
              <a:t>This is </a:t>
            </a:r>
            <a:r>
              <a:rPr lang="en-US" sz="2000" dirty="0">
                <a:latin typeface="Arial"/>
                <a:cs typeface="Arial"/>
              </a:rPr>
              <a:t>written in a </a:t>
            </a:r>
            <a:endParaRPr lang="en-US" sz="2000" dirty="0" smtClean="0">
              <a:latin typeface="Arial"/>
              <a:cs typeface="Arial"/>
            </a:endParaRPr>
          </a:p>
          <a:p>
            <a:pPr algn="l"/>
            <a:r>
              <a:rPr lang="en-US" sz="2000" dirty="0" smtClean="0">
                <a:latin typeface="Arial"/>
                <a:cs typeface="Arial"/>
              </a:rPr>
              <a:t>canonical </a:t>
            </a:r>
            <a:r>
              <a:rPr lang="en-US" sz="2000" dirty="0">
                <a:latin typeface="Arial"/>
                <a:cs typeface="Arial"/>
              </a:rPr>
              <a:t>2nd order form</a:t>
            </a:r>
          </a:p>
        </p:txBody>
      </p:sp>
      <p:sp>
        <p:nvSpPr>
          <p:cNvPr id="19" name="Rectangle 2"/>
          <p:cNvSpPr>
            <a:spLocks noChangeArrowheads="1"/>
          </p:cNvSpPr>
          <p:nvPr/>
        </p:nvSpPr>
        <p:spPr bwMode="auto">
          <a:xfrm>
            <a:off x="285045" y="1843114"/>
            <a:ext cx="8477415" cy="4799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l">
              <a:lnSpc>
                <a:spcPct val="80000"/>
              </a:lnSpc>
              <a:spcBef>
                <a:spcPct val="50000"/>
              </a:spcBef>
            </a:pPr>
            <a:r>
              <a:rPr lang="en-US" sz="2000" dirty="0" smtClean="0">
                <a:latin typeface="Arial"/>
                <a:cs typeface="Arial"/>
              </a:rPr>
              <a:t>For the closed loop system the error E(s) is given by</a:t>
            </a:r>
            <a:endParaRPr lang="en-US" sz="2000" dirty="0">
              <a:latin typeface="Arial"/>
              <a:cs typeface="Arial"/>
            </a:endParaRPr>
          </a:p>
        </p:txBody>
      </p:sp>
      <p:graphicFrame>
        <p:nvGraphicFramePr>
          <p:cNvPr id="20" name="Object 3"/>
          <p:cNvGraphicFramePr>
            <a:graphicFrameLocks noChangeAspect="1"/>
          </p:cNvGraphicFramePr>
          <p:nvPr>
            <p:extLst/>
          </p:nvPr>
        </p:nvGraphicFramePr>
        <p:xfrm>
          <a:off x="333295" y="2323074"/>
          <a:ext cx="2422281" cy="427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2893" name="Equation" r:id="rId9" imgW="1155700" imgH="203200" progId="Equation.DSMT4">
                  <p:embed/>
                </p:oleObj>
              </mc:Choice>
              <mc:Fallback>
                <p:oleObj name="Equation" r:id="rId9" imgW="1155700" imgH="2032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3295" y="2323074"/>
                        <a:ext cx="2422281" cy="4270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Object 3"/>
          <p:cNvGraphicFramePr>
            <a:graphicFrameLocks noChangeAspect="1"/>
          </p:cNvGraphicFramePr>
          <p:nvPr>
            <p:extLst/>
          </p:nvPr>
        </p:nvGraphicFramePr>
        <p:xfrm>
          <a:off x="3099581" y="2323076"/>
          <a:ext cx="2102826" cy="4270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2894" name="Equation" r:id="rId11" imgW="1003300" imgH="203200" progId="Equation.DSMT4">
                  <p:embed/>
                </p:oleObj>
              </mc:Choice>
              <mc:Fallback>
                <p:oleObj name="Equation" r:id="rId11" imgW="1003300" imgH="2032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99581" y="2323076"/>
                        <a:ext cx="2102826" cy="4270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Rectangle 21"/>
          <p:cNvSpPr/>
          <p:nvPr/>
        </p:nvSpPr>
        <p:spPr>
          <a:xfrm>
            <a:off x="285046" y="3003786"/>
            <a:ext cx="8626821" cy="772349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l">
              <a:lnSpc>
                <a:spcPct val="80000"/>
              </a:lnSpc>
              <a:spcBef>
                <a:spcPct val="50000"/>
              </a:spcBef>
            </a:pPr>
            <a:r>
              <a:rPr lang="en-US" sz="2000" dirty="0">
                <a:latin typeface="Arial"/>
                <a:cs typeface="Arial"/>
              </a:rPr>
              <a:t>Where T(s) is the closed loop transfer </a:t>
            </a:r>
            <a:r>
              <a:rPr lang="en-US" sz="2000" dirty="0" smtClean="0">
                <a:latin typeface="Arial"/>
                <a:cs typeface="Arial"/>
              </a:rPr>
              <a:t>function.</a:t>
            </a:r>
          </a:p>
          <a:p>
            <a:pPr algn="l">
              <a:lnSpc>
                <a:spcPct val="80000"/>
              </a:lnSpc>
              <a:spcBef>
                <a:spcPct val="50000"/>
              </a:spcBef>
            </a:pPr>
            <a:r>
              <a:rPr lang="en-US" sz="2000" dirty="0" smtClean="0">
                <a:latin typeface="Arial"/>
                <a:cs typeface="Arial"/>
              </a:rPr>
              <a:t>Substituting the closed loop transfer function we derived previously</a:t>
            </a:r>
            <a:endParaRPr lang="en-US" sz="2000" dirty="0">
              <a:latin typeface="Arial"/>
              <a:cs typeface="Arial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4926026" y="5689147"/>
            <a:ext cx="3108543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 algn="l">
              <a:buFont typeface="Arial"/>
              <a:buChar char="•"/>
            </a:pPr>
            <a:r>
              <a:rPr lang="en-GB" sz="2000" dirty="0" smtClean="0">
                <a:latin typeface="Arial"/>
                <a:cs typeface="Arial"/>
              </a:rPr>
              <a:t>Where</a:t>
            </a:r>
          </a:p>
          <a:p>
            <a:pPr marL="285750" indent="-285750" algn="l">
              <a:buFont typeface="Arial"/>
              <a:buChar char="•"/>
            </a:pPr>
            <a:r>
              <a:rPr lang="en-GB" sz="2000" dirty="0" smtClean="0">
                <a:latin typeface="Arial"/>
                <a:cs typeface="Arial"/>
              </a:rPr>
              <a:t>Damping is </a:t>
            </a:r>
            <a:r>
              <a:rPr lang="en-GB" sz="2000" dirty="0" err="1" smtClean="0">
                <a:latin typeface="Arial"/>
                <a:cs typeface="Arial"/>
              </a:rPr>
              <a:t>ξ</a:t>
            </a:r>
            <a:endParaRPr lang="en-GB" sz="2000" dirty="0">
              <a:latin typeface="Arial"/>
              <a:cs typeface="Arial"/>
            </a:endParaRPr>
          </a:p>
          <a:p>
            <a:pPr marL="285750" indent="-285750" algn="l">
              <a:buFont typeface="Arial"/>
              <a:buChar char="•"/>
            </a:pPr>
            <a:r>
              <a:rPr lang="en-GB" sz="2000" dirty="0">
                <a:latin typeface="Arial"/>
                <a:cs typeface="Arial"/>
              </a:rPr>
              <a:t>Natural </a:t>
            </a:r>
            <a:r>
              <a:rPr lang="en-GB" sz="2000" dirty="0" smtClean="0">
                <a:latin typeface="Arial"/>
                <a:cs typeface="Arial"/>
              </a:rPr>
              <a:t>frequency is ω</a:t>
            </a:r>
            <a:r>
              <a:rPr lang="en-GB" sz="2000" baseline="-25000" dirty="0" smtClean="0">
                <a:latin typeface="Arial"/>
                <a:cs typeface="Arial"/>
              </a:rPr>
              <a:t>n</a:t>
            </a:r>
            <a:endParaRPr lang="en-GB" sz="2000" baseline="-25000" dirty="0">
              <a:latin typeface="Arial"/>
              <a:cs typeface="Arial"/>
            </a:endParaRP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762364" y="6882"/>
            <a:ext cx="7596554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200" b="1" dirty="0"/>
              <a:t>Q2: Example canonical 2</a:t>
            </a:r>
            <a:r>
              <a:rPr lang="en-GB" sz="3200" b="1" baseline="30000" dirty="0"/>
              <a:t>nd</a:t>
            </a:r>
            <a:r>
              <a:rPr lang="en-GB" sz="3200" b="1" dirty="0"/>
              <a:t> order system</a:t>
            </a:r>
            <a:endParaRPr lang="en-US" sz="3200" b="1" dirty="0">
              <a:latin typeface="Arial" charset="0"/>
            </a:endParaRPr>
          </a:p>
        </p:txBody>
      </p:sp>
      <p:graphicFrame>
        <p:nvGraphicFramePr>
          <p:cNvPr id="13" name="Object 3"/>
          <p:cNvGraphicFramePr>
            <a:graphicFrameLocks noChangeAspect="1"/>
          </p:cNvGraphicFramePr>
          <p:nvPr>
            <p:extLst/>
          </p:nvPr>
        </p:nvGraphicFramePr>
        <p:xfrm>
          <a:off x="333295" y="1150146"/>
          <a:ext cx="2822575" cy="4270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2895" name="Equation" r:id="rId13" imgW="1346200" imgH="203200" progId="Equation.3">
                  <p:embed/>
                </p:oleObj>
              </mc:Choice>
              <mc:Fallback>
                <p:oleObj name="Equation" r:id="rId13" imgW="1346200" imgH="203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3295" y="1150146"/>
                        <a:ext cx="2822575" cy="4270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tangle 2"/>
          <p:cNvSpPr>
            <a:spLocks noChangeArrowheads="1"/>
          </p:cNvSpPr>
          <p:nvPr/>
        </p:nvSpPr>
        <p:spPr bwMode="auto">
          <a:xfrm>
            <a:off x="285045" y="609600"/>
            <a:ext cx="8073873" cy="4799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l">
              <a:lnSpc>
                <a:spcPct val="80000"/>
              </a:lnSpc>
              <a:spcBef>
                <a:spcPct val="50000"/>
              </a:spcBef>
            </a:pPr>
            <a:r>
              <a:rPr lang="en-US" sz="2000" dirty="0" smtClean="0">
                <a:latin typeface="Arial"/>
                <a:cs typeface="Arial"/>
              </a:rPr>
              <a:t>The error E(s) is the difference between input and output</a:t>
            </a:r>
            <a:endParaRPr lang="en-US" sz="20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12588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9" grpId="0"/>
      <p:bldP spid="22" grpId="0" build="p" bldLvl="2"/>
      <p:bldP spid="23" grpId="0" build="p" bldLvl="2"/>
      <p:bldP spid="1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200877" y="657151"/>
            <a:ext cx="879802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/>
                <a:cs typeface="Arial"/>
              </a:rPr>
              <a:t>Comparing the error function of our system with the desired error response for step </a:t>
            </a:r>
            <a:r>
              <a:rPr lang="en-US" sz="2000" dirty="0">
                <a:latin typeface="Arial"/>
                <a:cs typeface="Arial"/>
              </a:rPr>
              <a:t>input </a:t>
            </a:r>
            <a:r>
              <a:rPr lang="en-US" sz="2000" dirty="0" smtClean="0">
                <a:latin typeface="Arial"/>
                <a:cs typeface="Arial"/>
              </a:rPr>
              <a:t>which sets R</a:t>
            </a:r>
            <a:r>
              <a:rPr lang="en-US" sz="2000" dirty="0">
                <a:latin typeface="Arial"/>
                <a:cs typeface="Arial"/>
              </a:rPr>
              <a:t>(s)=1/s </a:t>
            </a:r>
          </a:p>
          <a:p>
            <a:pPr algn="l"/>
            <a:endParaRPr lang="en-US" sz="2000" dirty="0">
              <a:latin typeface="Arial"/>
              <a:cs typeface="Arial"/>
            </a:endParaRPr>
          </a:p>
        </p:txBody>
      </p:sp>
      <p:graphicFrame>
        <p:nvGraphicFramePr>
          <p:cNvPr id="18" name="Object 3"/>
          <p:cNvGraphicFramePr>
            <a:graphicFrameLocks noChangeAspect="1"/>
          </p:cNvGraphicFramePr>
          <p:nvPr>
            <p:extLst/>
          </p:nvPr>
        </p:nvGraphicFramePr>
        <p:xfrm>
          <a:off x="2476500" y="1485873"/>
          <a:ext cx="3087688" cy="1063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3920" name="Equation" r:id="rId3" imgW="1473200" imgH="508000" progId="Equation.DSMT4">
                  <p:embed/>
                </p:oleObj>
              </mc:Choice>
              <mc:Fallback>
                <p:oleObj name="Equation" r:id="rId3" imgW="1473200" imgH="5080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76500" y="1485873"/>
                        <a:ext cx="3087688" cy="10636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57150" cap="rnd">
                            <a:solidFill>
                              <a:srgbClr val="CC0066"/>
                            </a:solidFill>
                            <a:prstDash val="sysDot"/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/>
          <p:cNvSpPr/>
          <p:nvPr/>
        </p:nvSpPr>
        <p:spPr>
          <a:xfrm>
            <a:off x="266231" y="2510324"/>
            <a:ext cx="873267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2000" dirty="0" smtClean="0">
                <a:latin typeface="Arial"/>
                <a:cs typeface="Arial"/>
              </a:rPr>
              <a:t>By comparing coefficients:</a:t>
            </a:r>
            <a:endParaRPr lang="en-US" sz="2000" dirty="0">
              <a:latin typeface="Arial"/>
              <a:cs typeface="Arial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365642" y="2947370"/>
            <a:ext cx="877835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GB" sz="2000" dirty="0">
                <a:latin typeface="Arial"/>
                <a:cs typeface="Arial"/>
              </a:rPr>
              <a:t>4=</a:t>
            </a:r>
            <a:r>
              <a:rPr lang="en-GB" sz="2000" dirty="0" smtClean="0">
                <a:latin typeface="Arial"/>
                <a:cs typeface="Arial"/>
              </a:rPr>
              <a:t>ω</a:t>
            </a:r>
            <a:r>
              <a:rPr lang="en-GB" sz="2000" baseline="30000" dirty="0" smtClean="0">
                <a:latin typeface="Arial"/>
                <a:cs typeface="Arial"/>
              </a:rPr>
              <a:t>2</a:t>
            </a:r>
            <a:r>
              <a:rPr lang="en-GB" sz="2000" baseline="-25000" dirty="0" smtClean="0">
                <a:latin typeface="Arial"/>
                <a:cs typeface="Arial"/>
              </a:rPr>
              <a:t>n.                </a:t>
            </a:r>
            <a:r>
              <a:rPr lang="en-GB" sz="2000" dirty="0" smtClean="0">
                <a:latin typeface="Arial"/>
                <a:cs typeface="Arial"/>
              </a:rPr>
              <a:t>Therefore natural </a:t>
            </a:r>
            <a:r>
              <a:rPr lang="en-GB" sz="2000" dirty="0">
                <a:latin typeface="Arial"/>
                <a:cs typeface="Arial"/>
              </a:rPr>
              <a:t>frequency ω</a:t>
            </a:r>
            <a:r>
              <a:rPr lang="en-GB" sz="2000" baseline="-25000" dirty="0">
                <a:latin typeface="Arial"/>
                <a:cs typeface="Arial"/>
              </a:rPr>
              <a:t>n </a:t>
            </a:r>
            <a:r>
              <a:rPr lang="en-GB" sz="2000" baseline="-25000" dirty="0" smtClean="0">
                <a:latin typeface="Arial"/>
                <a:cs typeface="Arial"/>
              </a:rPr>
              <a:t> </a:t>
            </a:r>
            <a:r>
              <a:rPr lang="en-GB" sz="2000" dirty="0">
                <a:latin typeface="Arial"/>
                <a:cs typeface="Arial"/>
              </a:rPr>
              <a:t>= </a:t>
            </a:r>
            <a:r>
              <a:rPr lang="en-GB" sz="2000" dirty="0" smtClean="0">
                <a:latin typeface="Arial"/>
                <a:cs typeface="Arial"/>
              </a:rPr>
              <a:t>2.0</a:t>
            </a:r>
            <a:endParaRPr lang="en-GB" sz="2000" dirty="0">
              <a:latin typeface="Arial"/>
              <a:cs typeface="Arial"/>
            </a:endParaRPr>
          </a:p>
          <a:p>
            <a:pPr marL="285750" indent="-285750" algn="l">
              <a:buFont typeface="Arial"/>
              <a:buChar char="•"/>
            </a:pPr>
            <a:r>
              <a:rPr lang="en-GB" sz="2000" dirty="0" smtClean="0">
                <a:latin typeface="Arial"/>
                <a:cs typeface="Arial"/>
              </a:rPr>
              <a:t>4.8=2ξ2       Therefore </a:t>
            </a:r>
            <a:r>
              <a:rPr lang="en-GB" sz="2000" dirty="0">
                <a:latin typeface="Arial"/>
                <a:cs typeface="Arial"/>
              </a:rPr>
              <a:t>d</a:t>
            </a:r>
            <a:r>
              <a:rPr lang="en-GB" sz="2000" dirty="0" smtClean="0">
                <a:latin typeface="Arial"/>
                <a:cs typeface="Arial"/>
              </a:rPr>
              <a:t>amping </a:t>
            </a:r>
            <a:r>
              <a:rPr lang="en-GB" sz="2000" dirty="0" err="1" smtClean="0">
                <a:latin typeface="Arial"/>
                <a:cs typeface="Arial"/>
              </a:rPr>
              <a:t>ξ</a:t>
            </a:r>
            <a:r>
              <a:rPr lang="en-GB" sz="2000" dirty="0" smtClean="0">
                <a:latin typeface="Arial"/>
                <a:cs typeface="Arial"/>
              </a:rPr>
              <a:t> = 1.2</a:t>
            </a:r>
            <a:endParaRPr lang="en-GB" sz="2000" dirty="0">
              <a:latin typeface="Arial"/>
              <a:cs typeface="Arial"/>
            </a:endParaRPr>
          </a:p>
        </p:txBody>
      </p:sp>
      <p:graphicFrame>
        <p:nvGraphicFramePr>
          <p:cNvPr id="20" name="Object 3"/>
          <p:cNvGraphicFramePr>
            <a:graphicFrameLocks noChangeAspect="1"/>
          </p:cNvGraphicFramePr>
          <p:nvPr>
            <p:extLst/>
          </p:nvPr>
        </p:nvGraphicFramePr>
        <p:xfrm>
          <a:off x="1150926" y="4076465"/>
          <a:ext cx="2530720" cy="1012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3921" name="Equation" r:id="rId5" imgW="1206500" imgH="482600" progId="Equation.3">
                  <p:embed/>
                </p:oleObj>
              </mc:Choice>
              <mc:Fallback>
                <p:oleObj name="Equation" r:id="rId5" imgW="1206500" imgH="482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50926" y="4076465"/>
                        <a:ext cx="2530720" cy="1012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/>
          <p:cNvSpPr/>
          <p:nvPr/>
        </p:nvSpPr>
        <p:spPr>
          <a:xfrm>
            <a:off x="435324" y="3655256"/>
            <a:ext cx="856357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GB" sz="2000" dirty="0" smtClean="0">
                <a:latin typeface="Arial"/>
                <a:cs typeface="Arial"/>
              </a:rPr>
              <a:t>open </a:t>
            </a:r>
            <a:r>
              <a:rPr lang="en-GB" sz="2000" dirty="0">
                <a:latin typeface="Arial"/>
                <a:cs typeface="Arial"/>
              </a:rPr>
              <a:t>loop transfer </a:t>
            </a:r>
            <a:r>
              <a:rPr lang="en-GB" sz="2000" dirty="0" smtClean="0">
                <a:latin typeface="Arial"/>
                <a:cs typeface="Arial"/>
              </a:rPr>
              <a:t>function is therefore </a:t>
            </a:r>
            <a:endParaRPr lang="en-GB" sz="2000" dirty="0">
              <a:latin typeface="Arial"/>
              <a:cs typeface="Arial"/>
            </a:endParaRPr>
          </a:p>
        </p:txBody>
      </p:sp>
      <p:graphicFrame>
        <p:nvGraphicFramePr>
          <p:cNvPr id="21" name="Object 3"/>
          <p:cNvGraphicFramePr>
            <a:graphicFrameLocks noChangeAspect="1"/>
          </p:cNvGraphicFramePr>
          <p:nvPr>
            <p:extLst/>
          </p:nvPr>
        </p:nvGraphicFramePr>
        <p:xfrm>
          <a:off x="4189782" y="4229007"/>
          <a:ext cx="1572358" cy="931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3922" name="Equation" r:id="rId7" imgW="749300" imgH="444500" progId="Equation.DSMT4">
                  <p:embed/>
                </p:oleObj>
              </mc:Choice>
              <mc:Fallback>
                <p:oleObj name="Equation" r:id="rId7" imgW="749300" imgH="4445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89782" y="4229007"/>
                        <a:ext cx="1572358" cy="9318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Rectangle 21"/>
          <p:cNvSpPr/>
          <p:nvPr/>
        </p:nvSpPr>
        <p:spPr>
          <a:xfrm>
            <a:off x="449581" y="5152484"/>
            <a:ext cx="734257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GB" sz="2000" dirty="0" smtClean="0">
                <a:latin typeface="Arial"/>
                <a:cs typeface="Arial"/>
              </a:rPr>
              <a:t>closed loop </a:t>
            </a:r>
            <a:r>
              <a:rPr lang="en-GB" sz="2000" dirty="0">
                <a:latin typeface="Arial"/>
                <a:cs typeface="Arial"/>
              </a:rPr>
              <a:t>transfer </a:t>
            </a:r>
            <a:r>
              <a:rPr lang="en-GB" sz="2000" dirty="0" smtClean="0">
                <a:latin typeface="Arial"/>
                <a:cs typeface="Arial"/>
              </a:rPr>
              <a:t>function is therefore </a:t>
            </a:r>
            <a:endParaRPr lang="en-GB" sz="2000" dirty="0">
              <a:latin typeface="Arial"/>
              <a:cs typeface="Arial"/>
            </a:endParaRPr>
          </a:p>
        </p:txBody>
      </p:sp>
      <p:graphicFrame>
        <p:nvGraphicFramePr>
          <p:cNvPr id="23" name="Object 3"/>
          <p:cNvGraphicFramePr>
            <a:graphicFrameLocks noChangeAspect="1"/>
          </p:cNvGraphicFramePr>
          <p:nvPr>
            <p:extLst/>
          </p:nvPr>
        </p:nvGraphicFramePr>
        <p:xfrm>
          <a:off x="551638" y="5687641"/>
          <a:ext cx="3064120" cy="1012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3923" name="Equation" r:id="rId9" imgW="1460500" imgH="482600" progId="Equation.3">
                  <p:embed/>
                </p:oleObj>
              </mc:Choice>
              <mc:Fallback>
                <p:oleObj name="Equation" r:id="rId9" imgW="1460500" imgH="482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1638" y="5687641"/>
                        <a:ext cx="3064120" cy="1012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Object 3"/>
          <p:cNvGraphicFramePr>
            <a:graphicFrameLocks noChangeAspect="1"/>
          </p:cNvGraphicFramePr>
          <p:nvPr>
            <p:extLst/>
          </p:nvPr>
        </p:nvGraphicFramePr>
        <p:xfrm>
          <a:off x="4322764" y="5711827"/>
          <a:ext cx="1919287" cy="879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3924" name="Equation" r:id="rId11" imgW="914400" imgH="419100" progId="Equation.DSMT4">
                  <p:embed/>
                </p:oleObj>
              </mc:Choice>
              <mc:Fallback>
                <p:oleObj name="Equation" r:id="rId11" imgW="914400" imgH="4191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322764" y="5711827"/>
                        <a:ext cx="1919287" cy="8794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itle 1"/>
          <p:cNvSpPr txBox="1">
            <a:spLocks/>
          </p:cNvSpPr>
          <p:nvPr/>
        </p:nvSpPr>
        <p:spPr>
          <a:xfrm>
            <a:off x="762364" y="6882"/>
            <a:ext cx="7596554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200" b="1" dirty="0"/>
              <a:t>Q2: Example canonical 2</a:t>
            </a:r>
            <a:r>
              <a:rPr lang="en-GB" sz="3200" b="1" baseline="30000" dirty="0"/>
              <a:t>nd</a:t>
            </a:r>
            <a:r>
              <a:rPr lang="en-GB" sz="3200" b="1" dirty="0"/>
              <a:t> order system</a:t>
            </a:r>
            <a:endParaRPr lang="en-US" sz="3200" b="1" dirty="0">
              <a:latin typeface="Arial" charset="0"/>
            </a:endParaRPr>
          </a:p>
        </p:txBody>
      </p:sp>
      <p:graphicFrame>
        <p:nvGraphicFramePr>
          <p:cNvPr id="16" name="Object 3"/>
          <p:cNvGraphicFramePr>
            <a:graphicFrameLocks noChangeAspect="1"/>
          </p:cNvGraphicFramePr>
          <p:nvPr>
            <p:extLst/>
          </p:nvPr>
        </p:nvGraphicFramePr>
        <p:xfrm>
          <a:off x="881064" y="1512858"/>
          <a:ext cx="1677987" cy="877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3925" name="Equation" r:id="rId13" imgW="800100" imgH="419100" progId="Equation.3">
                  <p:embed/>
                </p:oleObj>
              </mc:Choice>
              <mc:Fallback>
                <p:oleObj name="Equation" r:id="rId13" imgW="800100" imgH="419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81064" y="1512858"/>
                        <a:ext cx="1677987" cy="8778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57150" cap="rnd">
                            <a:solidFill>
                              <a:srgbClr val="CC0066"/>
                            </a:solidFill>
                            <a:prstDash val="sysDot"/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3"/>
          <p:cNvGraphicFramePr>
            <a:graphicFrameLocks noChangeAspect="1"/>
          </p:cNvGraphicFramePr>
          <p:nvPr>
            <p:extLst/>
          </p:nvPr>
        </p:nvGraphicFramePr>
        <p:xfrm>
          <a:off x="5803043" y="1512858"/>
          <a:ext cx="2555875" cy="1009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3926" name="Equation" r:id="rId15" imgW="1219200" imgH="482600" progId="Equation.3">
                  <p:embed/>
                </p:oleObj>
              </mc:Choice>
              <mc:Fallback>
                <p:oleObj name="Equation" r:id="rId15" imgW="1219200" imgH="482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03043" y="1512858"/>
                        <a:ext cx="2555875" cy="10096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57150" cap="rnd">
                            <a:solidFill>
                              <a:srgbClr val="CC0066"/>
                            </a:solidFill>
                            <a:prstDash val="sysDot"/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20482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9" grpId="0" build="p" bldLvl="2"/>
      <p:bldP spid="4" grpId="0"/>
      <p:bldP spid="2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3402</TotalTime>
  <Words>1057</Words>
  <Application>Microsoft Macintosh PowerPoint</Application>
  <PresentationFormat>On-screen Show (4:3)</PresentationFormat>
  <Paragraphs>132</Paragraphs>
  <Slides>28</Slides>
  <Notes>2</Notes>
  <HiddenSlides>0</HiddenSlides>
  <MMClips>0</MMClips>
  <ScaleCrop>false</ScaleCrop>
  <HeadingPairs>
    <vt:vector size="8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Calibri</vt:lpstr>
      <vt:lpstr>Arial</vt:lpstr>
      <vt:lpstr>Office Theme</vt:lpstr>
      <vt:lpstr>Equation</vt:lpstr>
      <vt:lpstr>PowerPoint Presentation</vt:lpstr>
      <vt:lpstr>ROCO218: Control Engineering  Dr Ian Howard  Tutorial 4   ROCO218 2016 Exam examples Derive transfer function for mechanical system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ROCO218: Control Engineering  Dr Ian Howard  Tutorial 4   2015R exam for ROCO316 Modern Control  Solutions to relevant questions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ROCO218: Control Engineering  Lecture 13  Modern control exam questions</dc:title>
  <dc:creator>Ian Howard</dc:creator>
  <cp:lastModifiedBy>Ian Howard</cp:lastModifiedBy>
  <cp:revision>454</cp:revision>
  <cp:lastPrinted>2018-03-17T21:41:20Z</cp:lastPrinted>
  <dcterms:created xsi:type="dcterms:W3CDTF">2017-04-27T01:37:18Z</dcterms:created>
  <dcterms:modified xsi:type="dcterms:W3CDTF">2018-03-17T22:31:52Z</dcterms:modified>
</cp:coreProperties>
</file>

<file path=docProps/thumbnail.jpeg>
</file>